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58" r:id="rId4"/>
    <p:sldId id="262" r:id="rId5"/>
    <p:sldId id="259" r:id="rId6"/>
    <p:sldId id="333" r:id="rId7"/>
    <p:sldId id="260" r:id="rId8"/>
    <p:sldId id="263" r:id="rId9"/>
    <p:sldId id="265" r:id="rId10"/>
    <p:sldId id="266" r:id="rId11"/>
    <p:sldId id="396" r:id="rId12"/>
    <p:sldId id="402" r:id="rId13"/>
    <p:sldId id="267" r:id="rId14"/>
    <p:sldId id="268" r:id="rId15"/>
    <p:sldId id="389" r:id="rId16"/>
    <p:sldId id="397" r:id="rId17"/>
    <p:sldId id="401" r:id="rId18"/>
    <p:sldId id="399" r:id="rId19"/>
    <p:sldId id="400" r:id="rId20"/>
    <p:sldId id="398" r:id="rId21"/>
    <p:sldId id="270" r:id="rId22"/>
    <p:sldId id="335" r:id="rId23"/>
    <p:sldId id="272" r:id="rId24"/>
    <p:sldId id="273" r:id="rId25"/>
    <p:sldId id="274" r:id="rId26"/>
    <p:sldId id="275" r:id="rId27"/>
    <p:sldId id="276" r:id="rId28"/>
    <p:sldId id="278" r:id="rId29"/>
    <p:sldId id="279" r:id="rId30"/>
    <p:sldId id="280" r:id="rId31"/>
    <p:sldId id="281" r:id="rId32"/>
    <p:sldId id="336" r:id="rId33"/>
    <p:sldId id="337" r:id="rId34"/>
    <p:sldId id="285" r:id="rId35"/>
    <p:sldId id="286" r:id="rId36"/>
    <p:sldId id="287" r:id="rId37"/>
    <p:sldId id="288" r:id="rId38"/>
    <p:sldId id="290" r:id="rId39"/>
    <p:sldId id="291" r:id="rId40"/>
    <p:sldId id="356" r:id="rId41"/>
    <p:sldId id="293" r:id="rId42"/>
    <p:sldId id="294" r:id="rId43"/>
    <p:sldId id="295" r:id="rId44"/>
    <p:sldId id="355" r:id="rId45"/>
    <p:sldId id="341" r:id="rId46"/>
    <p:sldId id="340" r:id="rId47"/>
    <p:sldId id="338" r:id="rId48"/>
    <p:sldId id="361" r:id="rId49"/>
    <p:sldId id="362" r:id="rId50"/>
    <p:sldId id="357" r:id="rId51"/>
    <p:sldId id="339" r:id="rId52"/>
    <p:sldId id="364" r:id="rId53"/>
    <p:sldId id="363" r:id="rId54"/>
    <p:sldId id="365" r:id="rId55"/>
    <p:sldId id="297" r:id="rId56"/>
    <p:sldId id="296" r:id="rId57"/>
    <p:sldId id="298" r:id="rId58"/>
    <p:sldId id="342" r:id="rId59"/>
    <p:sldId id="299" r:id="rId60"/>
    <p:sldId id="405" r:id="rId61"/>
    <p:sldId id="406" r:id="rId62"/>
    <p:sldId id="403" r:id="rId63"/>
    <p:sldId id="301" r:id="rId64"/>
    <p:sldId id="302" r:id="rId65"/>
    <p:sldId id="303" r:id="rId66"/>
    <p:sldId id="307" r:id="rId67"/>
    <p:sldId id="390" r:id="rId68"/>
    <p:sldId id="343" r:id="rId69"/>
    <p:sldId id="382" r:id="rId70"/>
    <p:sldId id="383" r:id="rId71"/>
    <p:sldId id="387" r:id="rId72"/>
    <p:sldId id="309" r:id="rId73"/>
    <p:sldId id="308" r:id="rId74"/>
    <p:sldId id="311" r:id="rId75"/>
    <p:sldId id="314" r:id="rId76"/>
    <p:sldId id="388" r:id="rId77"/>
    <p:sldId id="381" r:id="rId78"/>
    <p:sldId id="377" r:id="rId79"/>
    <p:sldId id="380" r:id="rId80"/>
    <p:sldId id="385" r:id="rId81"/>
    <p:sldId id="367" r:id="rId82"/>
    <p:sldId id="379" r:id="rId83"/>
    <p:sldId id="369" r:id="rId84"/>
    <p:sldId id="368" r:id="rId85"/>
    <p:sldId id="378" r:id="rId86"/>
    <p:sldId id="371" r:id="rId87"/>
    <p:sldId id="373" r:id="rId88"/>
    <p:sldId id="375" r:id="rId89"/>
    <p:sldId id="374" r:id="rId90"/>
    <p:sldId id="372" r:id="rId91"/>
    <p:sldId id="395" r:id="rId92"/>
    <p:sldId id="392" r:id="rId93"/>
    <p:sldId id="394" r:id="rId94"/>
    <p:sldId id="391" r:id="rId95"/>
    <p:sldId id="393" r:id="rId9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7" d="100"/>
          <a:sy n="77" d="100"/>
        </p:scale>
        <p:origin x="-1140"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96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72E140E-C8C8-4C5D-BEA0-266176CB6BCA}" type="datetimeFigureOut">
              <a:rPr lang="fr-FR" smtClean="0"/>
              <a:pPr/>
              <a:t>24/04/2019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D5ABDA-478F-457A-B285-5B2580438A9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2E140E-C8C8-4C5D-BEA0-266176CB6BCA}" type="datetimeFigureOut">
              <a:rPr lang="fr-FR" smtClean="0"/>
              <a:pPr/>
              <a:t>24/04/2019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D5ABDA-478F-457A-B285-5B2580438A9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2E140E-C8C8-4C5D-BEA0-266176CB6BCA}" type="datetimeFigureOut">
              <a:rPr lang="fr-FR" smtClean="0"/>
              <a:pPr/>
              <a:t>24/04/2019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D5ABDA-478F-457A-B285-5B2580438A9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2E140E-C8C8-4C5D-BEA0-266176CB6BCA}" type="datetimeFigureOut">
              <a:rPr lang="fr-FR" smtClean="0"/>
              <a:pPr/>
              <a:t>24/04/2019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D5ABDA-478F-457A-B285-5B2580438A9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72E140E-C8C8-4C5D-BEA0-266176CB6BCA}" type="datetimeFigureOut">
              <a:rPr lang="fr-FR" smtClean="0"/>
              <a:pPr/>
              <a:t>24/04/2019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D5ABDA-478F-457A-B285-5B2580438A9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72E140E-C8C8-4C5D-BEA0-266176CB6BCA}" type="datetimeFigureOut">
              <a:rPr lang="fr-FR" smtClean="0"/>
              <a:pPr/>
              <a:t>24/04/2019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D5ABDA-478F-457A-B285-5B2580438A9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72E140E-C8C8-4C5D-BEA0-266176CB6BCA}" type="datetimeFigureOut">
              <a:rPr lang="fr-FR" smtClean="0"/>
              <a:pPr/>
              <a:t>24/04/2019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D5ABDA-478F-457A-B285-5B2580438A9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72E140E-C8C8-4C5D-BEA0-266176CB6BCA}" type="datetimeFigureOut">
              <a:rPr lang="fr-FR" smtClean="0"/>
              <a:pPr/>
              <a:t>24/04/2019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D5ABDA-478F-457A-B285-5B2580438A9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2E140E-C8C8-4C5D-BEA0-266176CB6BCA}" type="datetimeFigureOut">
              <a:rPr lang="fr-FR" smtClean="0"/>
              <a:pPr/>
              <a:t>24/04/2019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D5ABDA-478F-457A-B285-5B2580438A9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2E140E-C8C8-4C5D-BEA0-266176CB6BCA}" type="datetimeFigureOut">
              <a:rPr lang="fr-FR" smtClean="0"/>
              <a:pPr/>
              <a:t>24/04/2019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D5ABDA-478F-457A-B285-5B2580438A9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2E140E-C8C8-4C5D-BEA0-266176CB6BCA}" type="datetimeFigureOut">
              <a:rPr lang="fr-FR" smtClean="0"/>
              <a:pPr/>
              <a:t>24/04/2019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D5ABDA-478F-457A-B285-5B2580438A9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E140E-C8C8-4C5D-BEA0-266176CB6BCA}" type="datetimeFigureOut">
              <a:rPr lang="fr-FR" smtClean="0"/>
              <a:pPr/>
              <a:t>24/04/2019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5ABDA-478F-457A-B285-5B2580438A9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fr.wikipedia.org/wiki/Justin_Trudeau" TargetMode="External"/><Relationship Id="rId3" Type="http://schemas.openxmlformats.org/officeDocument/2006/relationships/hyperlink" Target="https://fr.wikipedia.org/wiki/Union_europ%C3%A9enne" TargetMode="External"/><Relationship Id="rId7" Type="http://schemas.openxmlformats.org/officeDocument/2006/relationships/hyperlink" Target="https://fr.wikipedia.org/wiki/2016" TargetMode="External"/><Relationship Id="rId2" Type="http://schemas.openxmlformats.org/officeDocument/2006/relationships/hyperlink" Target="https://fr.wikipedia.org/wiki/Canada" TargetMode="External"/><Relationship Id="rId1" Type="http://schemas.openxmlformats.org/officeDocument/2006/relationships/slideLayout" Target="../slideLayouts/slideLayout2.xml"/><Relationship Id="rId6" Type="http://schemas.openxmlformats.org/officeDocument/2006/relationships/hyperlink" Target="https://fr.wikipedia.org/wiki/Octobre_2016" TargetMode="External"/><Relationship Id="rId5" Type="http://schemas.openxmlformats.org/officeDocument/2006/relationships/hyperlink" Target="https://fr.wikipedia.org/wiki/30_octobre" TargetMode="External"/><Relationship Id="rId10" Type="http://schemas.openxmlformats.org/officeDocument/2006/relationships/hyperlink" Target="https://fr.wikipedia.org/wiki/Accord_%C3%A9conomique_et_commercial_global#cite_note-lemonde.fr-5" TargetMode="External"/><Relationship Id="rId4" Type="http://schemas.openxmlformats.org/officeDocument/2006/relationships/hyperlink" Target="https://fr.wikipedia.org/wiki/Accord_%C3%A9conomique_et_commercial_global#cite_note-3" TargetMode="External"/><Relationship Id="rId9" Type="http://schemas.openxmlformats.org/officeDocument/2006/relationships/hyperlink" Target="https://fr.wikipedia.org/wiki/Donald_Tusk"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fr.wikipedia.org/wiki/Afrique_de_l'Ouest" TargetMode="External"/><Relationship Id="rId2" Type="http://schemas.openxmlformats.org/officeDocument/2006/relationships/hyperlink" Target="https://fr.wikipedia.org/wiki/Organisation_intergouvernementale" TargetMode="External"/><Relationship Id="rId1" Type="http://schemas.openxmlformats.org/officeDocument/2006/relationships/slideLayout" Target="../slideLayouts/slideLayout2.xml"/><Relationship Id="rId4" Type="http://schemas.openxmlformats.org/officeDocument/2006/relationships/hyperlink" Target="https://fr.wikipedia.org/wiki/1975" TargetMode="External"/></Relationships>
</file>

<file path=ppt/slides/_rels/slide9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91264" cy="4032448"/>
          </a:xfrm>
        </p:spPr>
        <p:txBody>
          <a:bodyPr>
            <a:normAutofit fontScale="90000"/>
          </a:bodyPr>
          <a:lstStyle/>
          <a:p>
            <a:pPr algn="ctr"/>
            <a:r>
              <a:rPr lang="fr-FR" sz="4000" b="1" dirty="0" smtClean="0">
                <a:latin typeface="+mn-lt"/>
              </a:rPr>
              <a:t/>
            </a:r>
            <a:br>
              <a:rPr lang="fr-FR" sz="4000" b="1" dirty="0" smtClean="0">
                <a:latin typeface="+mn-lt"/>
              </a:rPr>
            </a:br>
            <a:r>
              <a:rPr lang="fr-FR" sz="4000" b="1" dirty="0" smtClean="0">
                <a:latin typeface="+mn-lt"/>
              </a:rPr>
              <a:t/>
            </a:r>
            <a:br>
              <a:rPr lang="fr-FR" sz="4000" b="1" dirty="0" smtClean="0">
                <a:latin typeface="+mn-lt"/>
              </a:rPr>
            </a:br>
            <a:r>
              <a:rPr lang="fr-FR" b="1" dirty="0" smtClean="0">
                <a:latin typeface="Palatino Linotype" pitchFamily="18" charset="0"/>
              </a:rPr>
              <a:t>Chapitre V : </a:t>
            </a:r>
            <a:br>
              <a:rPr lang="fr-FR" b="1" dirty="0" smtClean="0">
                <a:latin typeface="Palatino Linotype" pitchFamily="18" charset="0"/>
              </a:rPr>
            </a:br>
            <a:r>
              <a:rPr lang="fr-FR" b="1" dirty="0" smtClean="0">
                <a:latin typeface="Palatino Linotype" pitchFamily="18" charset="0"/>
              </a:rPr>
              <a:t/>
            </a:r>
            <a:br>
              <a:rPr lang="fr-FR" b="1" dirty="0" smtClean="0">
                <a:latin typeface="Palatino Linotype" pitchFamily="18" charset="0"/>
              </a:rPr>
            </a:br>
            <a:r>
              <a:rPr lang="fr-FR" b="1" dirty="0" smtClean="0">
                <a:latin typeface="Palatino Linotype" pitchFamily="18" charset="0"/>
              </a:rPr>
              <a:t>Les Amériques, </a:t>
            </a:r>
            <a:br>
              <a:rPr lang="fr-FR" b="1" dirty="0" smtClean="0">
                <a:latin typeface="Palatino Linotype" pitchFamily="18" charset="0"/>
              </a:rPr>
            </a:br>
            <a:r>
              <a:rPr lang="fr-FR" b="1" dirty="0" smtClean="0">
                <a:latin typeface="Palatino Linotype" pitchFamily="18" charset="0"/>
              </a:rPr>
              <a:t>de L’ALENA à l’AEUMC,</a:t>
            </a:r>
            <a:br>
              <a:rPr lang="fr-FR" b="1" dirty="0" smtClean="0">
                <a:latin typeface="Palatino Linotype" pitchFamily="18" charset="0"/>
              </a:rPr>
            </a:br>
            <a:r>
              <a:rPr lang="fr-FR" b="1" dirty="0" smtClean="0">
                <a:latin typeface="Palatino Linotype" pitchFamily="18" charset="0"/>
              </a:rPr>
              <a:t>le voisinage latino-américain</a:t>
            </a:r>
            <a:endParaRPr lang="fr-FR" b="1" dirty="0">
              <a:latin typeface="Palatino Linotype" pitchFamily="18" charset="0"/>
            </a:endParaRPr>
          </a:p>
        </p:txBody>
      </p:sp>
      <p:sp>
        <p:nvSpPr>
          <p:cNvPr id="3" name="Espace réservé du contenu 2"/>
          <p:cNvSpPr>
            <a:spLocks noGrp="1"/>
          </p:cNvSpPr>
          <p:nvPr>
            <p:ph idx="1"/>
          </p:nvPr>
        </p:nvSpPr>
        <p:spPr>
          <a:xfrm>
            <a:off x="0" y="857232"/>
            <a:ext cx="8686800" cy="285752"/>
          </a:xfrm>
        </p:spPr>
        <p:txBody>
          <a:bodyPr>
            <a:normAutofit fontScale="47500" lnSpcReduction="20000"/>
          </a:bodyPr>
          <a:lstStyle/>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0"/>
            <a:ext cx="8820472" cy="6858000"/>
          </a:xfrm>
        </p:spPr>
        <p:txBody>
          <a:bodyPr>
            <a:normAutofit fontScale="25000" lnSpcReduction="20000"/>
          </a:bodyPr>
          <a:lstStyle/>
          <a:p>
            <a:pPr algn="just"/>
            <a:endParaRPr lang="fr-FR" sz="5500" dirty="0" smtClean="0">
              <a:latin typeface="Palatino Linotype" pitchFamily="18" charset="0"/>
            </a:endParaRPr>
          </a:p>
          <a:p>
            <a:pPr algn="just">
              <a:buNone/>
            </a:pPr>
            <a:r>
              <a:rPr lang="fr-FR" sz="9600" dirty="0" smtClean="0"/>
              <a:t>     </a:t>
            </a:r>
            <a:r>
              <a:rPr lang="fr-FR" sz="11200" b="1" dirty="0" smtClean="0">
                <a:latin typeface="Palatino Linotype" pitchFamily="18" charset="0"/>
              </a:rPr>
              <a:t>Depuis l'entrée en vigueur du traité, la taille de l’économie des trois pays qui composent  l’ALENA,  a triplé en terme de PIB combiné.</a:t>
            </a:r>
          </a:p>
          <a:p>
            <a:pPr algn="just">
              <a:buNone/>
            </a:pPr>
            <a:endParaRPr lang="fr-FR" sz="11200" b="1" dirty="0" smtClean="0">
              <a:latin typeface="Palatino Linotype" pitchFamily="18" charset="0"/>
            </a:endParaRPr>
          </a:p>
          <a:p>
            <a:pPr algn="just"/>
            <a:r>
              <a:rPr lang="fr-FR" sz="11200" b="1" dirty="0" smtClean="0">
                <a:latin typeface="Palatino Linotype" pitchFamily="18" charset="0"/>
              </a:rPr>
              <a:t>Les échanges intra-régionaux entre les partenaires de l'ALENA ont plus que quadruplé. Ils représentent 54% des échanges des pays membres.  </a:t>
            </a:r>
          </a:p>
          <a:p>
            <a:pPr algn="just">
              <a:buNone/>
            </a:pPr>
            <a:endParaRPr lang="fr-FR" sz="11200" b="1" dirty="0" smtClean="0">
              <a:latin typeface="Palatino Linotype" pitchFamily="18" charset="0"/>
            </a:endParaRPr>
          </a:p>
          <a:p>
            <a:pPr algn="just"/>
            <a:r>
              <a:rPr lang="fr-FR" sz="11200" b="1" dirty="0" smtClean="0">
                <a:latin typeface="Palatino Linotype" pitchFamily="18" charset="0"/>
              </a:rPr>
              <a:t>Les IDE dans la zone ALENA ont substantiellement augmenté. Le Mexique est devenu l'une des principales destinations de l'investissement étranger direct parmi les marchés émergents.</a:t>
            </a:r>
          </a:p>
          <a:p>
            <a:pPr algn="just">
              <a:buNone/>
            </a:pPr>
            <a:endParaRPr lang="fr-FR" sz="11200" b="1" dirty="0" smtClean="0">
              <a:latin typeface="Palatino Linotype" pitchFamily="18" charset="0"/>
            </a:endParaRPr>
          </a:p>
          <a:p>
            <a:pPr algn="just"/>
            <a:r>
              <a:rPr lang="fr-FR" sz="11200" b="1" dirty="0" smtClean="0">
                <a:latin typeface="Palatino Linotype" pitchFamily="18" charset="0"/>
              </a:rPr>
              <a:t>Les taux d'emploi nord-américains ont augmenté de près de 23 % depuis 1993, ce qui représente un gain net de plus de 40 millions d'emplois</a:t>
            </a:r>
            <a:r>
              <a:rPr lang="fr-FR" sz="11200" b="1" dirty="0" smtClean="0"/>
              <a:t>.</a:t>
            </a:r>
          </a:p>
          <a:p>
            <a:pPr algn="just"/>
            <a:endParaRPr lang="fr-FR" sz="96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Palatino Linotype" pitchFamily="18" charset="0"/>
              </a:rPr>
              <a:t>L’ALENA laisse place à l’AEUMC</a:t>
            </a:r>
            <a:endParaRPr lang="en-US" b="1" dirty="0">
              <a:latin typeface="Palatino Linotype" pitchFamily="18" charset="0"/>
            </a:endParaRPr>
          </a:p>
        </p:txBody>
      </p:sp>
      <p:sp>
        <p:nvSpPr>
          <p:cNvPr id="3" name="Espace réservé du contenu 2"/>
          <p:cNvSpPr>
            <a:spLocks noGrp="1"/>
          </p:cNvSpPr>
          <p:nvPr>
            <p:ph idx="1"/>
          </p:nvPr>
        </p:nvSpPr>
        <p:spPr>
          <a:xfrm>
            <a:off x="0" y="1214422"/>
            <a:ext cx="8929718" cy="6929486"/>
          </a:xfrm>
        </p:spPr>
        <p:txBody>
          <a:bodyPr>
            <a:normAutofit fontScale="85000" lnSpcReduction="10000"/>
          </a:bodyPr>
          <a:lstStyle/>
          <a:p>
            <a:pPr algn="just">
              <a:buNone/>
            </a:pPr>
            <a:r>
              <a:rPr lang="fr-FR" dirty="0" smtClean="0">
                <a:latin typeface="Palatino Linotype" pitchFamily="18" charset="0"/>
              </a:rPr>
              <a:t>            L'Accord de libre échange nord-américain (Aléna) laisse place, le 30 novembre 2018 à </a:t>
            </a:r>
            <a:r>
              <a:rPr lang="fr-FR" b="1" dirty="0" smtClean="0">
                <a:latin typeface="Palatino Linotype" pitchFamily="18" charset="0"/>
              </a:rPr>
              <a:t>l'Accord États-Unis Mexique Canada (AEUMC</a:t>
            </a:r>
            <a:r>
              <a:rPr lang="fr-FR" dirty="0" smtClean="0">
                <a:latin typeface="Palatino Linotype" pitchFamily="18" charset="0"/>
              </a:rPr>
              <a:t>)... </a:t>
            </a:r>
          </a:p>
          <a:p>
            <a:pPr algn="just">
              <a:buNone/>
            </a:pPr>
            <a:r>
              <a:rPr lang="fr-FR" i="1" dirty="0" smtClean="0">
                <a:latin typeface="Palatino Linotype" pitchFamily="18" charset="0"/>
              </a:rPr>
              <a:t>         L’accord concernera près de 1 200 milliards de dollars d’échanges, ce qui en fait </a:t>
            </a:r>
            <a:r>
              <a:rPr lang="fr-FR" b="1" i="1" dirty="0" smtClean="0">
                <a:latin typeface="Palatino Linotype" pitchFamily="18" charset="0"/>
              </a:rPr>
              <a:t>l'accord commercial le plus important de l’histoire des États-Unis</a:t>
            </a:r>
            <a:r>
              <a:rPr lang="fr-FR" dirty="0" smtClean="0">
                <a:latin typeface="Palatino Linotype" pitchFamily="18" charset="0"/>
              </a:rPr>
              <a:t>", a déclaré le président américain.</a:t>
            </a:r>
          </a:p>
          <a:p>
            <a:pPr algn="just">
              <a:buNone/>
            </a:pPr>
            <a:r>
              <a:rPr lang="fr-FR" dirty="0" smtClean="0">
                <a:latin typeface="Palatino Linotype" pitchFamily="18" charset="0"/>
              </a:rPr>
              <a:t>            Le président mexicain sortant, Enrique </a:t>
            </a:r>
            <a:r>
              <a:rPr lang="fr-FR" dirty="0" err="1" smtClean="0">
                <a:latin typeface="Palatino Linotype" pitchFamily="18" charset="0"/>
              </a:rPr>
              <a:t>Peña</a:t>
            </a:r>
            <a:r>
              <a:rPr lang="fr-FR" dirty="0" smtClean="0">
                <a:latin typeface="Palatino Linotype" pitchFamily="18" charset="0"/>
              </a:rPr>
              <a:t> </a:t>
            </a:r>
            <a:r>
              <a:rPr lang="fr-FR" dirty="0" err="1" smtClean="0">
                <a:latin typeface="Palatino Linotype" pitchFamily="18" charset="0"/>
              </a:rPr>
              <a:t>Nieto</a:t>
            </a:r>
            <a:r>
              <a:rPr lang="fr-FR" dirty="0" smtClean="0">
                <a:latin typeface="Palatino Linotype" pitchFamily="18" charset="0"/>
              </a:rPr>
              <a:t>, a évoqué un accord "</a:t>
            </a:r>
            <a:r>
              <a:rPr lang="fr-FR" i="1" dirty="0" smtClean="0">
                <a:latin typeface="Palatino Linotype" pitchFamily="18" charset="0"/>
              </a:rPr>
              <a:t>gagnant-gagnant-gagnant</a:t>
            </a:r>
            <a:r>
              <a:rPr lang="fr-FR" dirty="0" smtClean="0">
                <a:latin typeface="Palatino Linotype" pitchFamily="18" charset="0"/>
              </a:rPr>
              <a:t>". Le Premier ministre canadien Justin Trudeau a de son côté salué un accord "</a:t>
            </a:r>
            <a:r>
              <a:rPr lang="fr-FR" i="1" dirty="0" smtClean="0">
                <a:latin typeface="Palatino Linotype" pitchFamily="18" charset="0"/>
              </a:rPr>
              <a:t>totalement bénéfique</a:t>
            </a:r>
            <a:r>
              <a:rPr lang="fr-FR" dirty="0" smtClean="0">
                <a:latin typeface="Palatino Linotype" pitchFamily="18" charset="0"/>
              </a:rPr>
              <a:t>" pour les Canadiens :</a:t>
            </a:r>
            <a:r>
              <a:rPr lang="fr-FR" i="1" dirty="0" smtClean="0">
                <a:latin typeface="Palatino Linotype" pitchFamily="18" charset="0"/>
              </a:rPr>
              <a:t>Lorsque cet accord sera adopté, l'Accord de libre-échange nord-américain sera préservé, modernisé et garanti pour le 21ème siècle..</a:t>
            </a:r>
            <a:r>
              <a:rPr lang="fr-FR" dirty="0" smtClean="0">
                <a:latin typeface="Palatino Linotype" pitchFamily="18" charset="0"/>
              </a:rPr>
              <a:t>"</a:t>
            </a:r>
          </a:p>
          <a:p>
            <a:r>
              <a:rPr lang="fr-FR" dirty="0" smtClean="0"/>
              <a:t/>
            </a:r>
            <a:br>
              <a:rPr lang="fr-FR" dirty="0" smtClean="0"/>
            </a:br>
            <a:r>
              <a:rPr lang="fr-FR"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dirty="0"/>
          </a:p>
        </p:txBody>
      </p:sp>
      <p:sp>
        <p:nvSpPr>
          <p:cNvPr id="3" name="Espace réservé du contenu 2"/>
          <p:cNvSpPr>
            <a:spLocks noGrp="1"/>
          </p:cNvSpPr>
          <p:nvPr>
            <p:ph idx="1"/>
          </p:nvPr>
        </p:nvSpPr>
        <p:spPr/>
        <p:txBody>
          <a:bodyPr/>
          <a:lstStyle/>
          <a:p>
            <a:endParaRPr lang="en-US"/>
          </a:p>
        </p:txBody>
      </p:sp>
      <p:pic>
        <p:nvPicPr>
          <p:cNvPr id="1026" name="Picture 2" descr="media"/>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91264" cy="864096"/>
          </a:xfrm>
        </p:spPr>
        <p:txBody>
          <a:bodyPr>
            <a:normAutofit/>
          </a:bodyPr>
          <a:lstStyle/>
          <a:p>
            <a:pPr algn="ctr"/>
            <a:r>
              <a:rPr lang="fr-FR" dirty="0" smtClean="0">
                <a:latin typeface="Palatino Linotype" pitchFamily="18" charset="0"/>
              </a:rPr>
              <a:t>AEUMC </a:t>
            </a:r>
            <a:r>
              <a:rPr lang="fr-FR" sz="3600" b="1" dirty="0" smtClean="0">
                <a:latin typeface="Palatino Linotype" pitchFamily="18" charset="0"/>
              </a:rPr>
              <a:t>et </a:t>
            </a:r>
            <a:r>
              <a:rPr lang="fr-FR" sz="3600" b="1" i="1" dirty="0" smtClean="0">
                <a:latin typeface="Palatino Linotype" pitchFamily="18" charset="0"/>
              </a:rPr>
              <a:t>Union Européenne </a:t>
            </a:r>
            <a:endParaRPr lang="fr-FR" sz="3600" b="1" i="1" dirty="0">
              <a:latin typeface="Palatino Linotype" pitchFamily="18" charset="0"/>
            </a:endParaRPr>
          </a:p>
        </p:txBody>
      </p:sp>
      <p:sp>
        <p:nvSpPr>
          <p:cNvPr id="3" name="Espace réservé du contenu 2"/>
          <p:cNvSpPr>
            <a:spLocks noGrp="1"/>
          </p:cNvSpPr>
          <p:nvPr>
            <p:ph idx="1"/>
          </p:nvPr>
        </p:nvSpPr>
        <p:spPr>
          <a:xfrm>
            <a:off x="395536" y="1484784"/>
            <a:ext cx="8291264" cy="4839816"/>
          </a:xfrm>
        </p:spPr>
        <p:txBody>
          <a:bodyPr>
            <a:normAutofit/>
          </a:bodyPr>
          <a:lstStyle/>
          <a:p>
            <a:pPr algn="just">
              <a:buNone/>
            </a:pPr>
            <a:r>
              <a:rPr lang="fr-FR" sz="2800" dirty="0" smtClean="0"/>
              <a:t>    </a:t>
            </a:r>
            <a:r>
              <a:rPr lang="fr-FR" sz="2800" b="1" dirty="0" smtClean="0">
                <a:latin typeface="Palatino Linotype" pitchFamily="18" charset="0"/>
              </a:rPr>
              <a:t>L’</a:t>
            </a:r>
            <a:r>
              <a:rPr lang="fr-FR" sz="2800" b="1" i="1" dirty="0" smtClean="0">
                <a:latin typeface="Palatino Linotype" pitchFamily="18" charset="0"/>
              </a:rPr>
              <a:t>Union Européenne </a:t>
            </a:r>
            <a:r>
              <a:rPr lang="fr-FR" sz="2800" b="1" dirty="0" smtClean="0">
                <a:latin typeface="Palatino Linotype" pitchFamily="18" charset="0"/>
              </a:rPr>
              <a:t>est une </a:t>
            </a:r>
            <a:r>
              <a:rPr lang="fr-FR" sz="2800" b="1" i="1" dirty="0" smtClean="0">
                <a:latin typeface="Palatino Linotype" pitchFamily="18" charset="0"/>
              </a:rPr>
              <a:t>Union économique et monétaire </a:t>
            </a:r>
            <a:r>
              <a:rPr lang="fr-FR" sz="2800" b="1" dirty="0" smtClean="0">
                <a:latin typeface="Palatino Linotype" pitchFamily="18" charset="0"/>
              </a:rPr>
              <a:t>(UEM), autrement dit une zone de libre-échange, assortie d’une </a:t>
            </a:r>
            <a:r>
              <a:rPr lang="fr-FR" sz="2800" b="1" i="1" dirty="0" smtClean="0">
                <a:latin typeface="Palatino Linotype" pitchFamily="18" charset="0"/>
              </a:rPr>
              <a:t>union douanière</a:t>
            </a:r>
            <a:r>
              <a:rPr lang="fr-FR" sz="2800" b="1" dirty="0" smtClean="0">
                <a:latin typeface="Palatino Linotype" pitchFamily="18" charset="0"/>
              </a:rPr>
              <a:t>, d’un </a:t>
            </a:r>
            <a:r>
              <a:rPr lang="fr-FR" sz="2800" b="1" i="1" dirty="0" smtClean="0">
                <a:latin typeface="Palatino Linotype" pitchFamily="18" charset="0"/>
              </a:rPr>
              <a:t>marché unique </a:t>
            </a:r>
            <a:r>
              <a:rPr lang="fr-FR" sz="2800" b="1" dirty="0" smtClean="0">
                <a:latin typeface="Palatino Linotype" pitchFamily="18" charset="0"/>
              </a:rPr>
              <a:t>et d’une </a:t>
            </a:r>
            <a:r>
              <a:rPr lang="fr-FR" sz="2800" b="1" i="1" dirty="0" smtClean="0">
                <a:latin typeface="Palatino Linotype" pitchFamily="18" charset="0"/>
              </a:rPr>
              <a:t>monnaie commune </a:t>
            </a:r>
            <a:r>
              <a:rPr lang="fr-FR" sz="2800" b="1" dirty="0" smtClean="0">
                <a:latin typeface="Palatino Linotype" pitchFamily="18" charset="0"/>
              </a:rPr>
              <a:t>dont les membres mènent des politiques sectorielles communes et tendent à harmoniser leurs politiques économiques, et qui, en outre, se sont dotés d’une </a:t>
            </a:r>
            <a:r>
              <a:rPr lang="fr-FR" sz="2800" b="1" i="1" dirty="0" smtClean="0">
                <a:latin typeface="Palatino Linotype" pitchFamily="18" charset="0"/>
              </a:rPr>
              <a:t>politique extérieure et de sécurité commune </a:t>
            </a:r>
            <a:r>
              <a:rPr lang="fr-FR" sz="2800" b="1" dirty="0" smtClean="0">
                <a:latin typeface="Palatino Linotype" pitchFamily="18" charset="0"/>
              </a:rPr>
              <a:t>(PESC) ainsi que d’une étroite coopération en matière de justice et d’affaires   intérieures  (JAI).  </a:t>
            </a:r>
          </a:p>
          <a:p>
            <a:pPr algn="just"/>
            <a:endParaRPr lang="fr-FR" sz="2800" b="1" dirty="0" smtClean="0"/>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74638"/>
            <a:ext cx="8258204" cy="45719"/>
          </a:xfrm>
        </p:spPr>
        <p:txBody>
          <a:bodyPr>
            <a:normAutofit fontScale="90000"/>
          </a:bodyPr>
          <a:lstStyle/>
          <a:p>
            <a:endParaRPr lang="fr-FR" dirty="0"/>
          </a:p>
        </p:txBody>
      </p:sp>
      <p:sp>
        <p:nvSpPr>
          <p:cNvPr id="3" name="Espace réservé du contenu 2"/>
          <p:cNvSpPr>
            <a:spLocks noGrp="1"/>
          </p:cNvSpPr>
          <p:nvPr>
            <p:ph idx="1"/>
          </p:nvPr>
        </p:nvSpPr>
        <p:spPr>
          <a:xfrm>
            <a:off x="0" y="-500090"/>
            <a:ext cx="8686800" cy="7143800"/>
          </a:xfrm>
        </p:spPr>
        <p:txBody>
          <a:bodyPr>
            <a:normAutofit/>
          </a:bodyPr>
          <a:lstStyle/>
          <a:p>
            <a:pPr algn="just"/>
            <a:endParaRPr lang="fr-FR" sz="2800" b="1" dirty="0" smtClean="0">
              <a:latin typeface="Palatino Linotype" pitchFamily="18" charset="0"/>
            </a:endParaRPr>
          </a:p>
          <a:p>
            <a:pPr algn="just">
              <a:buNone/>
            </a:pPr>
            <a:endParaRPr lang="fr-FR" sz="2800" b="1" dirty="0" smtClean="0">
              <a:latin typeface="Palatino Linotype" pitchFamily="18" charset="0"/>
            </a:endParaRPr>
          </a:p>
          <a:p>
            <a:pPr algn="just">
              <a:buNone/>
            </a:pPr>
            <a:r>
              <a:rPr lang="fr-FR" sz="2800" b="1" dirty="0" smtClean="0">
                <a:latin typeface="Palatino Linotype" pitchFamily="18" charset="0"/>
              </a:rPr>
              <a:t>           </a:t>
            </a:r>
            <a:r>
              <a:rPr lang="fr-FR" sz="2800" dirty="0" smtClean="0">
                <a:latin typeface="Palatino Linotype" pitchFamily="18" charset="0"/>
              </a:rPr>
              <a:t>L’</a:t>
            </a:r>
            <a:r>
              <a:rPr lang="fr-FR" sz="2800" i="1" dirty="0" smtClean="0">
                <a:latin typeface="Palatino Linotype" pitchFamily="18" charset="0"/>
              </a:rPr>
              <a:t>Union européenne</a:t>
            </a:r>
            <a:r>
              <a:rPr lang="fr-FR" sz="2800" dirty="0" smtClean="0">
                <a:latin typeface="Palatino Linotype" pitchFamily="18" charset="0"/>
              </a:rPr>
              <a:t> est bâtie autour et pilotée par des</a:t>
            </a:r>
            <a:r>
              <a:rPr lang="fr-FR" sz="2800" b="1" dirty="0" smtClean="0">
                <a:latin typeface="Palatino Linotype" pitchFamily="18" charset="0"/>
              </a:rPr>
              <a:t> instances supranationales </a:t>
            </a:r>
            <a:r>
              <a:rPr lang="fr-FR" sz="2800" dirty="0" smtClean="0">
                <a:latin typeface="Palatino Linotype" pitchFamily="18" charset="0"/>
              </a:rPr>
              <a:t>permanentes, en l’occurrence : </a:t>
            </a:r>
          </a:p>
          <a:p>
            <a:pPr algn="just">
              <a:buNone/>
            </a:pPr>
            <a:endParaRPr lang="fr-FR" sz="2800" b="1" dirty="0" smtClean="0">
              <a:latin typeface="Palatino Linotype" pitchFamily="18" charset="0"/>
            </a:endParaRPr>
          </a:p>
          <a:p>
            <a:pPr algn="just">
              <a:buNone/>
            </a:pPr>
            <a:r>
              <a:rPr lang="fr-FR" sz="2800" b="1" dirty="0" smtClean="0">
                <a:latin typeface="Palatino Linotype" pitchFamily="18" charset="0"/>
              </a:rPr>
              <a:t>   * le </a:t>
            </a:r>
            <a:r>
              <a:rPr lang="fr-FR" sz="2800" b="1" i="1" dirty="0" smtClean="0">
                <a:latin typeface="Palatino Linotype" pitchFamily="18" charset="0"/>
              </a:rPr>
              <a:t>Parlement Européen</a:t>
            </a:r>
            <a:r>
              <a:rPr lang="fr-FR" sz="2800" b="1" dirty="0" smtClean="0">
                <a:latin typeface="Palatino Linotype" pitchFamily="18" charset="0"/>
              </a:rPr>
              <a:t>, </a:t>
            </a:r>
            <a:r>
              <a:rPr lang="fr-FR" sz="2800" dirty="0" smtClean="0">
                <a:latin typeface="Palatino Linotype" pitchFamily="18" charset="0"/>
              </a:rPr>
              <a:t>instance législative ;  </a:t>
            </a:r>
          </a:p>
          <a:p>
            <a:pPr algn="just">
              <a:buNone/>
            </a:pPr>
            <a:r>
              <a:rPr lang="fr-FR" sz="2800" b="1" dirty="0" smtClean="0">
                <a:latin typeface="Palatino Linotype" pitchFamily="18" charset="0"/>
              </a:rPr>
              <a:t>   * la </a:t>
            </a:r>
            <a:r>
              <a:rPr lang="fr-FR" sz="2800" b="1" i="1" dirty="0" smtClean="0">
                <a:latin typeface="Palatino Linotype" pitchFamily="18" charset="0"/>
              </a:rPr>
              <a:t>Commission Européenne, </a:t>
            </a:r>
            <a:r>
              <a:rPr lang="fr-FR" sz="2800" dirty="0" smtClean="0">
                <a:latin typeface="Palatino Linotype" pitchFamily="18" charset="0"/>
              </a:rPr>
              <a:t>organe exécutif ;  </a:t>
            </a:r>
          </a:p>
          <a:p>
            <a:pPr algn="just">
              <a:buNone/>
            </a:pPr>
            <a:r>
              <a:rPr lang="fr-FR" sz="2800" b="1" dirty="0" smtClean="0">
                <a:latin typeface="Palatino Linotype" pitchFamily="18" charset="0"/>
              </a:rPr>
              <a:t>   *  la </a:t>
            </a:r>
            <a:r>
              <a:rPr lang="fr-FR" sz="2800" b="1" i="1" dirty="0" smtClean="0">
                <a:latin typeface="Palatino Linotype" pitchFamily="18" charset="0"/>
              </a:rPr>
              <a:t>Banque Centrale Européenne; </a:t>
            </a:r>
            <a:endParaRPr lang="fr-FR" sz="2800" b="1" dirty="0" smtClean="0">
              <a:latin typeface="Palatino Linotype" pitchFamily="18" charset="0"/>
            </a:endParaRPr>
          </a:p>
          <a:p>
            <a:pPr algn="just">
              <a:buNone/>
            </a:pPr>
            <a:r>
              <a:rPr lang="fr-FR" sz="2800" b="1" dirty="0" smtClean="0">
                <a:latin typeface="Palatino Linotype" pitchFamily="18" charset="0"/>
              </a:rPr>
              <a:t>   * la </a:t>
            </a:r>
            <a:r>
              <a:rPr lang="fr-FR" sz="2800" b="1" i="1" dirty="0" smtClean="0">
                <a:latin typeface="Palatino Linotype" pitchFamily="18" charset="0"/>
              </a:rPr>
              <a:t>Cour Européenne de Justice ; </a:t>
            </a:r>
          </a:p>
          <a:p>
            <a:pPr algn="just">
              <a:buNone/>
            </a:pPr>
            <a:r>
              <a:rPr lang="fr-FR" sz="2800" b="1" dirty="0" smtClean="0">
                <a:latin typeface="Palatino Linotype" pitchFamily="18" charset="0"/>
              </a:rPr>
              <a:t>   * la </a:t>
            </a:r>
            <a:r>
              <a:rPr lang="fr-FR" sz="2800" b="1" i="1" dirty="0" smtClean="0">
                <a:latin typeface="Palatino Linotype" pitchFamily="18" charset="0"/>
              </a:rPr>
              <a:t>Cour des  Comptes européenne</a:t>
            </a:r>
            <a:r>
              <a:rPr lang="fr-FR" sz="2800" b="1" dirty="0" smtClean="0">
                <a:latin typeface="Palatino Linotype" pitchFamily="18" charset="0"/>
              </a:rPr>
              <a:t>.</a:t>
            </a:r>
          </a:p>
          <a:p>
            <a:pPr algn="just"/>
            <a:endParaRPr lang="fr-FR" sz="2800" b="1" dirty="0" smtClean="0">
              <a:latin typeface="Palatino Linotype" pitchFamily="18" charset="0"/>
            </a:endParaRPr>
          </a:p>
          <a:p>
            <a:pPr algn="just"/>
            <a:endParaRPr lang="fr-FR" sz="2800" b="1" dirty="0" smtClean="0">
              <a:latin typeface="Palatino Linotyp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
        <p:nvSpPr>
          <p:cNvPr id="4" name="Rectangle 3"/>
          <p:cNvSpPr/>
          <p:nvPr/>
        </p:nvSpPr>
        <p:spPr>
          <a:xfrm>
            <a:off x="428596" y="0"/>
            <a:ext cx="8072494" cy="5878532"/>
          </a:xfrm>
          <a:prstGeom prst="rect">
            <a:avLst/>
          </a:prstGeom>
        </p:spPr>
        <p:txBody>
          <a:bodyPr wrap="square">
            <a:spAutoFit/>
          </a:bodyPr>
          <a:lstStyle/>
          <a:p>
            <a:pPr algn="just"/>
            <a:endParaRPr lang="fr-FR" sz="2800" b="1" dirty="0" smtClean="0">
              <a:latin typeface="Palatino Linotype" pitchFamily="18" charset="0"/>
            </a:endParaRPr>
          </a:p>
          <a:p>
            <a:pPr algn="just"/>
            <a:endParaRPr lang="fr-FR" sz="2800" b="1" dirty="0" smtClean="0">
              <a:latin typeface="Palatino Linotype" pitchFamily="18" charset="0"/>
            </a:endParaRPr>
          </a:p>
          <a:p>
            <a:pPr algn="just"/>
            <a:r>
              <a:rPr lang="fr-FR" sz="2800" dirty="0" smtClean="0">
                <a:latin typeface="Palatino Linotype" pitchFamily="18" charset="0"/>
              </a:rPr>
              <a:t>     </a:t>
            </a:r>
            <a:r>
              <a:rPr lang="fr-FR" sz="3200" dirty="0" smtClean="0">
                <a:latin typeface="Palatino Linotype" pitchFamily="18" charset="0"/>
              </a:rPr>
              <a:t>L’</a:t>
            </a:r>
            <a:r>
              <a:rPr lang="fr-FR" sz="3200" b="1" i="1" dirty="0" smtClean="0">
                <a:latin typeface="Palatino Linotype" pitchFamily="18" charset="0"/>
              </a:rPr>
              <a:t>AEUMC</a:t>
            </a:r>
            <a:r>
              <a:rPr lang="fr-FR" sz="3200" dirty="0" smtClean="0">
                <a:latin typeface="Palatino Linotype" pitchFamily="18" charset="0"/>
              </a:rPr>
              <a:t>, de son côté, demeure </a:t>
            </a:r>
            <a:r>
              <a:rPr lang="fr-FR" sz="3200" b="1" dirty="0" smtClean="0">
                <a:latin typeface="Palatino Linotype" pitchFamily="18" charset="0"/>
              </a:rPr>
              <a:t>un simple accord de libre échange</a:t>
            </a:r>
            <a:r>
              <a:rPr lang="fr-FR" sz="3200" dirty="0" smtClean="0">
                <a:latin typeface="Palatino Linotype" pitchFamily="18" charset="0"/>
              </a:rPr>
              <a:t> dont les objectifs essentiels sont de faciliter les flux commerciaux et d’investissement entre les trois partenaires. </a:t>
            </a:r>
          </a:p>
          <a:p>
            <a:pPr algn="just"/>
            <a:endParaRPr lang="fr-FR" sz="3200" dirty="0" smtClean="0">
              <a:latin typeface="Palatino Linotype" pitchFamily="18" charset="0"/>
            </a:endParaRPr>
          </a:p>
          <a:p>
            <a:pPr algn="just"/>
            <a:r>
              <a:rPr lang="fr-FR" sz="3200" dirty="0" smtClean="0">
                <a:latin typeface="Palatino Linotype" pitchFamily="18" charset="0"/>
              </a:rPr>
              <a:t>     Par ailleurs, </a:t>
            </a:r>
            <a:r>
              <a:rPr lang="fr-FR" sz="3200" b="1" dirty="0" smtClean="0">
                <a:latin typeface="Palatino Linotype" pitchFamily="18" charset="0"/>
              </a:rPr>
              <a:t>les pays membres de l’</a:t>
            </a:r>
            <a:r>
              <a:rPr lang="fr-FR" sz="3200" b="1" i="1" dirty="0" smtClean="0">
                <a:latin typeface="Palatino Linotype" pitchFamily="18" charset="0"/>
              </a:rPr>
              <a:t>AEUMC</a:t>
            </a:r>
            <a:r>
              <a:rPr lang="fr-FR" sz="3200" b="1" dirty="0" smtClean="0">
                <a:latin typeface="Palatino Linotype" pitchFamily="18" charset="0"/>
              </a:rPr>
              <a:t> n’ont pas la volonté de mettre en place, à l’instar de l’UE, des institutions supranationales</a:t>
            </a:r>
            <a:r>
              <a:rPr lang="fr-FR" sz="3200" dirty="0" smtClean="0">
                <a:latin typeface="Palatino Linotype"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26" name="Picture 2" descr="RÃ©sultat de recherche d'images pour &quot;aeumc carte&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7522" name="Picture 2" descr="RÃ©sultat de recherche d'images pour &quot;aeumc carte&quot;"/>
          <p:cNvPicPr>
            <a:picLocks noChangeAspect="1" noChangeArrowheads="1"/>
          </p:cNvPicPr>
          <p:nvPr/>
        </p:nvPicPr>
        <p:blipFill>
          <a:blip r:embed="rId2"/>
          <a:srcRect/>
          <a:stretch>
            <a:fillRect/>
          </a:stretch>
        </p:blipFill>
        <p:spPr bwMode="auto">
          <a:xfrm>
            <a:off x="0" y="-285776"/>
            <a:ext cx="9144000" cy="71437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5474" name="Picture 2" descr="Image associÃ©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6498" name="Picture 2" descr="Image associÃ©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http://www.diploweb.com/IMG/jpg/qi18amlatine.jpg"/>
          <p:cNvPicPr>
            <a:picLocks noGrp="1" noChangeAspect="1" noChangeArrowheads="1"/>
          </p:cNvPicPr>
          <p:nvPr>
            <p:ph idx="1"/>
          </p:nvPr>
        </p:nvPicPr>
        <p:blipFill>
          <a:blip r:embed="rId2" cstate="print"/>
          <a:srcRect/>
          <a:stretch>
            <a:fillRect/>
          </a:stretch>
        </p:blipFill>
        <p:spPr bwMode="auto">
          <a:xfrm>
            <a:off x="0" y="0"/>
            <a:ext cx="9144000" cy="746144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4450" name="Picture 2" descr="RÃ©sultat de recherche d'images pour &quot;aeumc carte&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291264" cy="1008112"/>
          </a:xfrm>
        </p:spPr>
        <p:txBody>
          <a:bodyPr>
            <a:normAutofit/>
          </a:bodyPr>
          <a:lstStyle/>
          <a:p>
            <a:pPr algn="ctr"/>
            <a:r>
              <a:rPr lang="fr-FR" sz="3600" b="1" dirty="0" smtClean="0">
                <a:latin typeface="Palatino Linotype" pitchFamily="18" charset="0"/>
              </a:rPr>
              <a:t>Le </a:t>
            </a:r>
            <a:r>
              <a:rPr lang="fr-FR" sz="3600" b="1" i="1" dirty="0" smtClean="0">
                <a:latin typeface="Palatino Linotype" pitchFamily="18" charset="0"/>
              </a:rPr>
              <a:t>MERCOSUR</a:t>
            </a:r>
            <a:r>
              <a:rPr lang="fr-FR" sz="3600" b="1" dirty="0" smtClean="0">
                <a:latin typeface="Palatino Linotype" pitchFamily="18" charset="0"/>
              </a:rPr>
              <a:t> </a:t>
            </a:r>
            <a:endParaRPr lang="fr-FR" sz="3600" b="1" dirty="0">
              <a:latin typeface="Palatino Linotype" pitchFamily="18" charset="0"/>
            </a:endParaRPr>
          </a:p>
        </p:txBody>
      </p:sp>
      <p:sp>
        <p:nvSpPr>
          <p:cNvPr id="3" name="Espace réservé du contenu 2"/>
          <p:cNvSpPr>
            <a:spLocks noGrp="1"/>
          </p:cNvSpPr>
          <p:nvPr>
            <p:ph idx="1"/>
          </p:nvPr>
        </p:nvSpPr>
        <p:spPr>
          <a:xfrm>
            <a:off x="323528" y="1484784"/>
            <a:ext cx="8363272" cy="4839816"/>
          </a:xfrm>
        </p:spPr>
        <p:txBody>
          <a:bodyPr>
            <a:normAutofit fontScale="25000" lnSpcReduction="20000"/>
          </a:bodyPr>
          <a:lstStyle/>
          <a:p>
            <a:endParaRPr lang="fr-FR" sz="11200" dirty="0" smtClean="0"/>
          </a:p>
          <a:p>
            <a:pPr algn="just">
              <a:buNone/>
            </a:pPr>
            <a:r>
              <a:rPr lang="fr-FR" sz="11200" b="1" dirty="0" smtClean="0"/>
              <a:t>    </a:t>
            </a:r>
            <a:r>
              <a:rPr lang="fr-FR" sz="11200" b="1" dirty="0" smtClean="0">
                <a:latin typeface="Palatino Linotype" pitchFamily="18" charset="0"/>
              </a:rPr>
              <a:t>Le </a:t>
            </a:r>
            <a:r>
              <a:rPr lang="fr-FR" sz="11200" b="1" i="1" dirty="0" smtClean="0">
                <a:latin typeface="Palatino Linotype" pitchFamily="18" charset="0"/>
              </a:rPr>
              <a:t>Marché commun du Sud</a:t>
            </a:r>
            <a:r>
              <a:rPr lang="fr-FR" sz="11200" b="1" dirty="0" smtClean="0">
                <a:latin typeface="Palatino Linotype" pitchFamily="18" charset="0"/>
              </a:rPr>
              <a:t>, le </a:t>
            </a:r>
            <a:r>
              <a:rPr lang="es-ES" sz="11200" b="1" i="1" dirty="0" smtClean="0">
                <a:latin typeface="Palatino Linotype" pitchFamily="18" charset="0"/>
              </a:rPr>
              <a:t>Merco</a:t>
            </a:r>
            <a:r>
              <a:rPr lang="es-ES" sz="11200" b="1" dirty="0" smtClean="0">
                <a:latin typeface="Palatino Linotype" pitchFamily="18" charset="0"/>
              </a:rPr>
              <a:t>sur</a:t>
            </a:r>
            <a:r>
              <a:rPr lang="fr-FR" sz="11200" b="1" dirty="0" smtClean="0">
                <a:latin typeface="Palatino Linotype" pitchFamily="18" charset="0"/>
              </a:rPr>
              <a:t> (de l‘espagnol </a:t>
            </a:r>
            <a:r>
              <a:rPr lang="fr-FR" sz="11200" b="1" i="1" dirty="0" err="1" smtClean="0">
                <a:latin typeface="Palatino Linotype" pitchFamily="18" charset="0"/>
              </a:rPr>
              <a:t>Mercado</a:t>
            </a:r>
            <a:r>
              <a:rPr lang="fr-FR" sz="11200" b="1" i="1" dirty="0" smtClean="0">
                <a:latin typeface="Palatino Linotype" pitchFamily="18" charset="0"/>
              </a:rPr>
              <a:t> </a:t>
            </a:r>
            <a:r>
              <a:rPr lang="fr-FR" sz="11200" b="1" i="1" dirty="0" err="1" smtClean="0">
                <a:latin typeface="Palatino Linotype" pitchFamily="18" charset="0"/>
              </a:rPr>
              <a:t>Común</a:t>
            </a:r>
            <a:r>
              <a:rPr lang="fr-FR" sz="11200" b="1" i="1" dirty="0" smtClean="0">
                <a:latin typeface="Palatino Linotype" pitchFamily="18" charset="0"/>
              </a:rPr>
              <a:t> </a:t>
            </a:r>
            <a:r>
              <a:rPr lang="fr-FR" sz="11200" b="1" i="1" dirty="0" err="1" smtClean="0">
                <a:latin typeface="Palatino Linotype" pitchFamily="18" charset="0"/>
              </a:rPr>
              <a:t>del</a:t>
            </a:r>
            <a:r>
              <a:rPr lang="fr-FR" sz="11200" b="1" i="1" dirty="0" smtClean="0">
                <a:latin typeface="Palatino Linotype" pitchFamily="18" charset="0"/>
              </a:rPr>
              <a:t> Sur</a:t>
            </a:r>
            <a:r>
              <a:rPr lang="fr-FR" sz="11200" b="1" dirty="0" smtClean="0">
                <a:latin typeface="Palatino Linotype" pitchFamily="18" charset="0"/>
              </a:rPr>
              <a:t>), est une communauté économique qui regroupe l'Argentine, le Brésil, l'Uruguay, le Paraguay (actuellement suspendu) et le Venezuela (depuis 2012). </a:t>
            </a:r>
          </a:p>
          <a:p>
            <a:pPr algn="just">
              <a:buNone/>
            </a:pPr>
            <a:endParaRPr lang="fr-FR" sz="11200" b="1" dirty="0" smtClean="0">
              <a:latin typeface="Palatino Linotype" pitchFamily="18" charset="0"/>
            </a:endParaRPr>
          </a:p>
          <a:p>
            <a:pPr algn="just">
              <a:buNone/>
            </a:pPr>
            <a:r>
              <a:rPr lang="fr-FR" sz="11200" b="1" dirty="0" smtClean="0">
                <a:latin typeface="Palatino Linotype" pitchFamily="18" charset="0"/>
              </a:rPr>
              <a:t>    Le processus d’adhésion de la Bolivie est en cours. Il y a également des pays associés, à savoir le Chili, la Colombie, le Pérou ou l’Équateur</a:t>
            </a:r>
            <a:r>
              <a:rPr lang="fr-FR" sz="11200" b="1" dirty="0" smtClean="0"/>
              <a:t>.</a:t>
            </a:r>
          </a:p>
          <a:p>
            <a:pPr algn="just">
              <a:buNone/>
            </a:pPr>
            <a:endParaRPr lang="fr-FR" sz="8000" dirty="0" smtClean="0"/>
          </a:p>
          <a:p>
            <a:pPr algn="just">
              <a:buNone/>
            </a:pPr>
            <a:endParaRPr lang="fr-FR" sz="2000" dirty="0" smtClean="0">
              <a:latin typeface="Palatino Linotype" pitchFamily="18" charset="0"/>
            </a:endParaRPr>
          </a:p>
          <a:p>
            <a:pPr algn="just"/>
            <a:endParaRPr lang="fr-FR" sz="2000" dirty="0" smtClean="0">
              <a:latin typeface="Palatino Linotype" pitchFamily="18" charset="0"/>
            </a:endParaRPr>
          </a:p>
          <a:p>
            <a:pPr algn="just">
              <a:buNone/>
            </a:pPr>
            <a:r>
              <a:rPr lang="fr-FR" sz="2000" dirty="0" smtClean="0">
                <a:latin typeface="Palatino Linotype" pitchFamily="18" charset="0"/>
              </a:rPr>
              <a:t>.</a:t>
            </a:r>
            <a:endParaRPr lang="fr-FR" sz="2000" dirty="0">
              <a:latin typeface="Palatino Linotype"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74754" name="Picture 2" descr="http://www.voltairenet.org/local/cache-vignettes/L400xH190/1-5197-5330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0"/>
            <a:ext cx="8686800" cy="6858000"/>
          </a:xfrm>
        </p:spPr>
        <p:txBody>
          <a:bodyPr>
            <a:normAutofit fontScale="92500" lnSpcReduction="10000"/>
          </a:bodyPr>
          <a:lstStyle/>
          <a:p>
            <a:pPr algn="just"/>
            <a:endParaRPr lang="fr-FR" sz="2800" b="1" dirty="0" smtClean="0">
              <a:latin typeface="Palatino Linotype" pitchFamily="18" charset="0"/>
            </a:endParaRPr>
          </a:p>
          <a:p>
            <a:pPr algn="just"/>
            <a:r>
              <a:rPr lang="fr-FR" sz="2800" b="1" dirty="0" smtClean="0">
                <a:latin typeface="Palatino Linotype" pitchFamily="18" charset="0"/>
              </a:rPr>
              <a:t>Le Mercosur a été créé en 1991 par le </a:t>
            </a:r>
            <a:r>
              <a:rPr lang="fr-FR" sz="2800" b="1" i="1" dirty="0" smtClean="0">
                <a:latin typeface="Palatino Linotype" pitchFamily="18" charset="0"/>
              </a:rPr>
              <a:t>Traité d’</a:t>
            </a:r>
            <a:r>
              <a:rPr lang="fr-FR" sz="2800" b="1" i="1" dirty="0" err="1" smtClean="0">
                <a:latin typeface="Palatino Linotype" pitchFamily="18" charset="0"/>
              </a:rPr>
              <a:t>Asuncion</a:t>
            </a:r>
            <a:r>
              <a:rPr lang="fr-FR" sz="2800" b="1" i="1" dirty="0" smtClean="0">
                <a:latin typeface="Palatino Linotype" pitchFamily="18" charset="0"/>
              </a:rPr>
              <a:t>. </a:t>
            </a:r>
            <a:r>
              <a:rPr lang="fr-FR" sz="2800" b="1" dirty="0" smtClean="0">
                <a:latin typeface="Palatino Linotype" pitchFamily="18" charset="0"/>
              </a:rPr>
              <a:t>L’accord se veut un outil de coopération plus poussé que l'ALÉNA qui est une simple zone de libre échange sans tarif extérieur commun et sans volonté de rapprochement politique ou juridique. </a:t>
            </a:r>
          </a:p>
          <a:p>
            <a:pPr algn="just"/>
            <a:endParaRPr lang="fr-FR" sz="2800" b="1" dirty="0" smtClean="0">
              <a:latin typeface="Palatino Linotype" pitchFamily="18" charset="0"/>
            </a:endParaRPr>
          </a:p>
          <a:p>
            <a:pPr algn="just"/>
            <a:r>
              <a:rPr lang="fr-FR" sz="2800" b="1" dirty="0" smtClean="0">
                <a:latin typeface="Palatino Linotype" pitchFamily="18" charset="0"/>
              </a:rPr>
              <a:t>Les buts du Mercosur sont </a:t>
            </a:r>
            <a:r>
              <a:rPr lang="fr-FR" sz="2800" b="1" i="1" dirty="0" smtClean="0">
                <a:latin typeface="Palatino Linotype" pitchFamily="18" charset="0"/>
              </a:rPr>
              <a:t>la libre circulation des biens, des services et des facteurs de production, la création d'un tarif extérieur commun, le rapprochement des politiques économiques et l'harmonisation des législations entre les membres</a:t>
            </a:r>
            <a:r>
              <a:rPr lang="fr-FR" sz="2800" b="1" dirty="0" smtClean="0">
                <a:latin typeface="Palatino Linotype" pitchFamily="18" charset="0"/>
              </a:rPr>
              <a:t>. </a:t>
            </a:r>
          </a:p>
          <a:p>
            <a:pPr algn="just">
              <a:buNone/>
            </a:pPr>
            <a:endParaRPr lang="fr-FR" sz="2800" b="1" dirty="0" smtClean="0">
              <a:latin typeface="Palatino Linotype" pitchFamily="18" charset="0"/>
            </a:endParaRPr>
          </a:p>
          <a:p>
            <a:pPr algn="just"/>
            <a:r>
              <a:rPr lang="fr-FR" sz="2800" b="1" dirty="0" smtClean="0">
                <a:latin typeface="Palatino Linotype" pitchFamily="18" charset="0"/>
              </a:rPr>
              <a:t>Le Mercosur est le troisième marché intégré au monde, après l’Union Européenne et l‘ALENA. Les échanges intra-zone au sein du Mercosur représentent plus de 20% des échanges des pays membres</a:t>
            </a:r>
            <a:r>
              <a:rPr lang="fr-FR" sz="2400" b="1" dirty="0" smtClean="0">
                <a:latin typeface="Palatino Linotype" pitchFamily="18" charset="0"/>
              </a:rPr>
              <a:t>. </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15746" name="Picture 2" descr="http://wiki.mlalande.profweb.ca/images/1/1b/Paysmembres.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images.lesechos.sdv.fr/archives/2007/LesEchos/19838/ECH19838056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25986" name="Picture 2" descr="http://media.rtl.fr/cache/DHwLzwssfi-dO2lFrv3rxg/795v530-0/online/image/2013/0712/7763091816_les-representants-des-pays-membres-du-mercosur-etaient-reunis-vendredi-12-juillet-a-montevide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68548" cy="1285860"/>
          </a:xfrm>
        </p:spPr>
        <p:txBody>
          <a:bodyPr>
            <a:noAutofit/>
          </a:bodyPr>
          <a:lstStyle/>
          <a:p>
            <a:pPr algn="ctr"/>
            <a:r>
              <a:rPr lang="fr-FR" sz="3600" b="1" dirty="0" smtClean="0">
                <a:latin typeface="Palatino Linotype" pitchFamily="18" charset="0"/>
              </a:rPr>
              <a:t>Les autres ensembles régionaux d’Amérique latine </a:t>
            </a:r>
            <a:endParaRPr lang="fr-FR" sz="3600" b="1" dirty="0">
              <a:latin typeface="Palatino Linotype" pitchFamily="18" charset="0"/>
            </a:endParaRPr>
          </a:p>
        </p:txBody>
      </p:sp>
      <p:sp>
        <p:nvSpPr>
          <p:cNvPr id="3" name="Espace réservé du contenu 2"/>
          <p:cNvSpPr>
            <a:spLocks noGrp="1"/>
          </p:cNvSpPr>
          <p:nvPr>
            <p:ph idx="1"/>
          </p:nvPr>
        </p:nvSpPr>
        <p:spPr>
          <a:xfrm>
            <a:off x="285720" y="1214422"/>
            <a:ext cx="8401080" cy="5357850"/>
          </a:xfrm>
        </p:spPr>
        <p:txBody>
          <a:bodyPr>
            <a:normAutofit fontScale="25000" lnSpcReduction="20000"/>
          </a:bodyPr>
          <a:lstStyle/>
          <a:p>
            <a:endParaRPr lang="fr-FR" b="1" dirty="0" smtClean="0">
              <a:latin typeface="Palatino Linotype" pitchFamily="18" charset="0"/>
            </a:endParaRPr>
          </a:p>
          <a:p>
            <a:pPr algn="just"/>
            <a:r>
              <a:rPr lang="fr-FR" sz="11200" b="1" dirty="0" smtClean="0">
                <a:latin typeface="Palatino Linotype" pitchFamily="18" charset="0"/>
              </a:rPr>
              <a:t>La </a:t>
            </a:r>
            <a:r>
              <a:rPr lang="fr-FR" sz="11200" b="1" i="1" dirty="0" smtClean="0">
                <a:latin typeface="Palatino Linotype" pitchFamily="18" charset="0"/>
              </a:rPr>
              <a:t>Communauté Andine des Nations </a:t>
            </a:r>
            <a:r>
              <a:rPr lang="fr-FR" sz="11200" b="1" dirty="0" smtClean="0">
                <a:latin typeface="Palatino Linotype" pitchFamily="18" charset="0"/>
              </a:rPr>
              <a:t>est née en 1969 autour de l’</a:t>
            </a:r>
            <a:r>
              <a:rPr lang="fr-FR" sz="11200" b="1" i="1" dirty="0" smtClean="0">
                <a:latin typeface="Palatino Linotype" pitchFamily="18" charset="0"/>
              </a:rPr>
              <a:t>Accord de Carthagène</a:t>
            </a:r>
            <a:r>
              <a:rPr lang="fr-FR" sz="11200" b="1" dirty="0" smtClean="0">
                <a:latin typeface="Palatino Linotype" pitchFamily="18" charset="0"/>
              </a:rPr>
              <a:t>, entre la Bolivie, la Colombie, l’Equateur et le Pérou. </a:t>
            </a:r>
          </a:p>
          <a:p>
            <a:endParaRPr lang="fr-FR" sz="11200" b="1" dirty="0" smtClean="0">
              <a:latin typeface="Palatino Linotype" pitchFamily="18" charset="0"/>
            </a:endParaRPr>
          </a:p>
          <a:p>
            <a:pPr algn="just"/>
            <a:r>
              <a:rPr lang="fr-FR" sz="11200" b="1" dirty="0" smtClean="0">
                <a:latin typeface="Palatino Linotype" pitchFamily="18" charset="0"/>
              </a:rPr>
              <a:t>Le </a:t>
            </a:r>
            <a:r>
              <a:rPr lang="fr-FR" sz="11200" b="1" i="1" dirty="0" smtClean="0">
                <a:latin typeface="Palatino Linotype" pitchFamily="18" charset="0"/>
              </a:rPr>
              <a:t>Marché commun centre-américain </a:t>
            </a:r>
            <a:r>
              <a:rPr lang="fr-FR" sz="11200" b="1" dirty="0" smtClean="0">
                <a:latin typeface="Palatino Linotype" pitchFamily="18" charset="0"/>
              </a:rPr>
              <a:t>a été créé en 1960, autour du </a:t>
            </a:r>
            <a:r>
              <a:rPr lang="fr-FR" sz="11200" b="1" i="1" dirty="0" smtClean="0">
                <a:latin typeface="Palatino Linotype" pitchFamily="18" charset="0"/>
              </a:rPr>
              <a:t>Traité de Managua</a:t>
            </a:r>
            <a:r>
              <a:rPr lang="fr-FR" sz="11200" b="1" dirty="0" smtClean="0">
                <a:latin typeface="Palatino Linotype" pitchFamily="18" charset="0"/>
              </a:rPr>
              <a:t>, entre le Costa-Rica, le Salvador, le Guatemala, le Honduras et le Nicaragua. </a:t>
            </a:r>
          </a:p>
          <a:p>
            <a:endParaRPr lang="fr-FR" sz="11200" b="1" dirty="0" smtClean="0">
              <a:latin typeface="Palatino Linotype" pitchFamily="18" charset="0"/>
            </a:endParaRPr>
          </a:p>
          <a:p>
            <a:pPr algn="just"/>
            <a:r>
              <a:rPr lang="fr-FR" sz="11200" b="1" dirty="0" smtClean="0">
                <a:latin typeface="Palatino Linotype" pitchFamily="18" charset="0"/>
              </a:rPr>
              <a:t>La </a:t>
            </a:r>
            <a:r>
              <a:rPr lang="fr-FR" sz="11200" b="1" i="1" dirty="0" smtClean="0">
                <a:latin typeface="Palatino Linotype" pitchFamily="18" charset="0"/>
              </a:rPr>
              <a:t>Communauté des </a:t>
            </a:r>
            <a:r>
              <a:rPr lang="fr-FR" sz="11200" b="1" i="1" dirty="0" err="1" smtClean="0">
                <a:latin typeface="Palatino Linotype" pitchFamily="18" charset="0"/>
              </a:rPr>
              <a:t>Caraibes</a:t>
            </a:r>
            <a:r>
              <a:rPr lang="fr-FR" sz="11200" b="1" i="1" dirty="0" smtClean="0">
                <a:latin typeface="Palatino Linotype" pitchFamily="18" charset="0"/>
              </a:rPr>
              <a:t> </a:t>
            </a:r>
            <a:r>
              <a:rPr lang="fr-FR" sz="11200" b="1" dirty="0" smtClean="0">
                <a:latin typeface="Palatino Linotype" pitchFamily="18" charset="0"/>
              </a:rPr>
              <a:t>est née en 1973, autour du </a:t>
            </a:r>
            <a:r>
              <a:rPr lang="fr-FR" sz="11200" b="1" i="1" dirty="0" smtClean="0">
                <a:latin typeface="Palatino Linotype" pitchFamily="18" charset="0"/>
              </a:rPr>
              <a:t>traité de </a:t>
            </a:r>
            <a:r>
              <a:rPr lang="fr-FR" sz="11200" b="1" i="1" dirty="0" err="1" smtClean="0">
                <a:latin typeface="Palatino Linotype" pitchFamily="18" charset="0"/>
              </a:rPr>
              <a:t>Chaguaramas</a:t>
            </a:r>
            <a:r>
              <a:rPr lang="fr-FR" sz="11200" b="1" dirty="0" smtClean="0">
                <a:latin typeface="Palatino Linotype" pitchFamily="18" charset="0"/>
              </a:rPr>
              <a:t>, entre la Barbade, le Guyana, la </a:t>
            </a:r>
            <a:r>
              <a:rPr lang="fr-FR" sz="11200" b="1" dirty="0" err="1" smtClean="0">
                <a:latin typeface="Palatino Linotype" pitchFamily="18" charset="0"/>
              </a:rPr>
              <a:t>Jamaique</a:t>
            </a:r>
            <a:r>
              <a:rPr lang="fr-FR" sz="11200" b="1" dirty="0" smtClean="0">
                <a:latin typeface="Palatino Linotype" pitchFamily="18" charset="0"/>
              </a:rPr>
              <a:t>, Trinité et Tobago. Aujourd’hui la communauté compte 14 pays membres.    </a:t>
            </a:r>
          </a:p>
          <a:p>
            <a:endParaRPr lang="fr-FR"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04088"/>
            <a:ext cx="8219256" cy="3084952"/>
          </a:xfrm>
        </p:spPr>
        <p:txBody>
          <a:bodyPr>
            <a:normAutofit fontScale="90000"/>
          </a:bodyPr>
          <a:lstStyle/>
          <a:p>
            <a:pPr algn="ctr"/>
            <a:r>
              <a:rPr lang="fr-FR" sz="4400" b="1" dirty="0" smtClean="0">
                <a:latin typeface="Palatino Linotype" pitchFamily="18" charset="0"/>
              </a:rPr>
              <a:t/>
            </a:r>
            <a:br>
              <a:rPr lang="fr-FR" sz="4400" b="1" dirty="0" smtClean="0">
                <a:latin typeface="Palatino Linotype" pitchFamily="18" charset="0"/>
              </a:rPr>
            </a:br>
            <a:r>
              <a:rPr lang="fr-FR" b="1" dirty="0" smtClean="0">
                <a:latin typeface="Palatino Linotype" pitchFamily="18" charset="0"/>
              </a:rPr>
              <a:t/>
            </a:r>
            <a:br>
              <a:rPr lang="fr-FR" b="1" dirty="0" smtClean="0">
                <a:latin typeface="Palatino Linotype" pitchFamily="18" charset="0"/>
              </a:rPr>
            </a:br>
            <a:r>
              <a:rPr lang="fr-FR" b="1" dirty="0" smtClean="0">
                <a:latin typeface="Palatino Linotype" pitchFamily="18" charset="0"/>
              </a:rPr>
              <a:t/>
            </a:r>
            <a:br>
              <a:rPr lang="fr-FR" b="1" dirty="0" smtClean="0">
                <a:latin typeface="Palatino Linotype" pitchFamily="18" charset="0"/>
              </a:rPr>
            </a:br>
            <a:r>
              <a:rPr lang="fr-FR" sz="4400" b="1" dirty="0" smtClean="0">
                <a:latin typeface="Palatino Linotype" pitchFamily="18" charset="0"/>
              </a:rPr>
              <a:t>Chapitre VI : </a:t>
            </a:r>
            <a:br>
              <a:rPr lang="fr-FR" sz="4400" b="1" dirty="0" smtClean="0">
                <a:latin typeface="Palatino Linotype" pitchFamily="18" charset="0"/>
              </a:rPr>
            </a:br>
            <a:r>
              <a:rPr lang="fr-FR" b="1" dirty="0" smtClean="0">
                <a:latin typeface="Palatino Linotype" pitchFamily="18" charset="0"/>
              </a:rPr>
              <a:t/>
            </a:r>
            <a:br>
              <a:rPr lang="fr-FR" b="1" dirty="0" smtClean="0">
                <a:latin typeface="Palatino Linotype" pitchFamily="18" charset="0"/>
              </a:rPr>
            </a:br>
            <a:r>
              <a:rPr lang="fr-FR" sz="4400" b="1" dirty="0" smtClean="0">
                <a:latin typeface="Palatino Linotype" pitchFamily="18" charset="0"/>
              </a:rPr>
              <a:t>L’Asie en émergence</a:t>
            </a:r>
            <a:endParaRPr lang="fr-FR" sz="4400" b="1" dirty="0">
              <a:latin typeface="Palatino Linotype" pitchFamily="18" charset="0"/>
            </a:endParaRPr>
          </a:p>
        </p:txBody>
      </p:sp>
      <p:sp>
        <p:nvSpPr>
          <p:cNvPr id="3" name="Espace réservé du contenu 2"/>
          <p:cNvSpPr>
            <a:spLocks noGrp="1"/>
          </p:cNvSpPr>
          <p:nvPr>
            <p:ph idx="1"/>
          </p:nvPr>
        </p:nvSpPr>
        <p:spPr>
          <a:xfrm>
            <a:off x="-285784" y="0"/>
            <a:ext cx="10063048" cy="1571612"/>
          </a:xfrm>
        </p:spPr>
        <p:txBody>
          <a:bodyPr/>
          <a:lstStyle/>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401080" cy="1285860"/>
          </a:xfrm>
        </p:spPr>
        <p:txBody>
          <a:bodyPr>
            <a:normAutofit fontScale="90000"/>
          </a:bodyPr>
          <a:lstStyle/>
          <a:p>
            <a:pPr algn="ctr"/>
            <a:r>
              <a:rPr lang="fr-FR" sz="4000" b="1" dirty="0" smtClean="0">
                <a:latin typeface="Palatino Linotype" pitchFamily="18" charset="0"/>
              </a:rPr>
              <a:t>L’</a:t>
            </a:r>
            <a:r>
              <a:rPr lang="fr-FR" sz="4000" b="1" i="1" dirty="0" smtClean="0">
                <a:latin typeface="Palatino Linotype" pitchFamily="18" charset="0"/>
              </a:rPr>
              <a:t>Association des Nations de l’Asie du </a:t>
            </a:r>
            <a:r>
              <a:rPr lang="fr-FR" sz="4000" b="1" i="1" dirty="0" err="1" smtClean="0">
                <a:latin typeface="Palatino Linotype" pitchFamily="18" charset="0"/>
              </a:rPr>
              <a:t>Sud-Est</a:t>
            </a:r>
            <a:r>
              <a:rPr lang="fr-FR" sz="4000" b="1" i="1" dirty="0" smtClean="0">
                <a:latin typeface="Palatino Linotype" pitchFamily="18" charset="0"/>
              </a:rPr>
              <a:t> </a:t>
            </a:r>
            <a:r>
              <a:rPr lang="fr-FR" sz="4000" b="1" dirty="0" smtClean="0">
                <a:latin typeface="Palatino Linotype" pitchFamily="18" charset="0"/>
              </a:rPr>
              <a:t>, ASEAN</a:t>
            </a:r>
            <a:r>
              <a:rPr lang="fr-FR" dirty="0" smtClean="0">
                <a:latin typeface="Palatino Linotype" pitchFamily="18" charset="0"/>
              </a:rPr>
              <a:t> </a:t>
            </a:r>
            <a:endParaRPr lang="fr-FR" dirty="0">
              <a:latin typeface="Palatino Linotype" pitchFamily="18" charset="0"/>
            </a:endParaRPr>
          </a:p>
        </p:txBody>
      </p:sp>
      <p:sp>
        <p:nvSpPr>
          <p:cNvPr id="3" name="Espace réservé du contenu 2"/>
          <p:cNvSpPr>
            <a:spLocks noGrp="1"/>
          </p:cNvSpPr>
          <p:nvPr>
            <p:ph idx="1"/>
          </p:nvPr>
        </p:nvSpPr>
        <p:spPr>
          <a:xfrm>
            <a:off x="251520" y="1268760"/>
            <a:ext cx="8435280" cy="5328592"/>
          </a:xfrm>
        </p:spPr>
        <p:txBody>
          <a:bodyPr>
            <a:normAutofit fontScale="25000" lnSpcReduction="20000"/>
          </a:bodyPr>
          <a:lstStyle/>
          <a:p>
            <a:pPr algn="just">
              <a:buNone/>
            </a:pPr>
            <a:r>
              <a:rPr lang="fr-FR" sz="9600" b="1" dirty="0" smtClean="0">
                <a:latin typeface="Palatino Linotype" pitchFamily="18" charset="0"/>
              </a:rPr>
              <a:t>    </a:t>
            </a:r>
            <a:r>
              <a:rPr lang="fr-FR" sz="11200" b="1" dirty="0" smtClean="0">
                <a:latin typeface="Palatino Linotype" pitchFamily="18" charset="0"/>
              </a:rPr>
              <a:t>L’</a:t>
            </a:r>
            <a:r>
              <a:rPr lang="fr-FR" sz="11200" b="1" i="1" dirty="0" smtClean="0">
                <a:latin typeface="Palatino Linotype" pitchFamily="18" charset="0"/>
              </a:rPr>
              <a:t>Association des Nations de l'Asie du </a:t>
            </a:r>
            <a:r>
              <a:rPr lang="fr-FR" sz="11200" b="1" i="1" dirty="0" err="1" smtClean="0">
                <a:latin typeface="Palatino Linotype" pitchFamily="18" charset="0"/>
              </a:rPr>
              <a:t>Sud-Est</a:t>
            </a:r>
            <a:r>
              <a:rPr lang="fr-FR" sz="11200" b="1" i="1" dirty="0" smtClean="0">
                <a:latin typeface="Palatino Linotype" pitchFamily="18" charset="0"/>
              </a:rPr>
              <a:t> </a:t>
            </a:r>
            <a:r>
              <a:rPr lang="fr-FR" sz="11200" b="1" dirty="0" smtClean="0">
                <a:latin typeface="Palatino Linotype" pitchFamily="18" charset="0"/>
              </a:rPr>
              <a:t>(ANASE ou ASEAN) est une organisation politique, économique et culturelle regroupant dix pays d‘Asie du </a:t>
            </a:r>
            <a:r>
              <a:rPr lang="fr-FR" sz="11200" b="1" dirty="0" err="1" smtClean="0">
                <a:latin typeface="Palatino Linotype" pitchFamily="18" charset="0"/>
              </a:rPr>
              <a:t>Sud-Est</a:t>
            </a:r>
            <a:r>
              <a:rPr lang="fr-FR" sz="11200" b="1" dirty="0" smtClean="0">
                <a:latin typeface="Palatino Linotype" pitchFamily="18" charset="0"/>
              </a:rPr>
              <a:t>, née en 1967 à Bangkok (Thaïlande) dans le contexte de la guerre froide pour faire barrage aux mouvements communistes, assurer la croissance et le développement et consolider la stabilité dans la région.</a:t>
            </a:r>
          </a:p>
          <a:p>
            <a:pPr algn="just"/>
            <a:endParaRPr lang="fr-FR" sz="11200" b="1" dirty="0" smtClean="0">
              <a:latin typeface="Palatino Linotype" pitchFamily="18" charset="0"/>
            </a:endParaRPr>
          </a:p>
          <a:p>
            <a:pPr algn="just">
              <a:buNone/>
            </a:pPr>
            <a:r>
              <a:rPr lang="fr-FR" sz="11200" b="1" dirty="0" smtClean="0">
                <a:latin typeface="Palatino Linotype" pitchFamily="18" charset="0"/>
              </a:rPr>
              <a:t>    L'ASEAN a été fondée par cinq États : Philippines, Indonésie, Malaisie, Singapour, et Thaïlande. Le Brunei les a rejoint en 1984. Le Vietnam en 1995, suivi du Laos et de la Birmanie en 1997 et du Cambodge en 1999. </a:t>
            </a:r>
          </a:p>
          <a:p>
            <a:pPr algn="just"/>
            <a:endParaRPr lang="fr-FR" sz="9600" b="1" dirty="0" smtClean="0">
              <a:latin typeface="Palatino Linotyp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291264" cy="648072"/>
          </a:xfrm>
        </p:spPr>
        <p:txBody>
          <a:bodyPr>
            <a:normAutofit/>
          </a:bodyPr>
          <a:lstStyle/>
          <a:p>
            <a:pPr algn="ctr"/>
            <a:r>
              <a:rPr lang="fr-FR" sz="3600" b="1" dirty="0" smtClean="0">
                <a:latin typeface="Palatino Linotype" pitchFamily="18" charset="0"/>
              </a:rPr>
              <a:t>L’ALENA ou NAFTA </a:t>
            </a:r>
            <a:endParaRPr lang="fr-FR" sz="3600" b="1" dirty="0">
              <a:latin typeface="Palatino Linotype" pitchFamily="18" charset="0"/>
            </a:endParaRPr>
          </a:p>
        </p:txBody>
      </p:sp>
      <p:sp>
        <p:nvSpPr>
          <p:cNvPr id="3" name="Espace réservé du contenu 2"/>
          <p:cNvSpPr>
            <a:spLocks noGrp="1"/>
          </p:cNvSpPr>
          <p:nvPr>
            <p:ph idx="1"/>
          </p:nvPr>
        </p:nvSpPr>
        <p:spPr>
          <a:xfrm>
            <a:off x="251520" y="1124744"/>
            <a:ext cx="8568952" cy="5733256"/>
          </a:xfrm>
        </p:spPr>
        <p:txBody>
          <a:bodyPr>
            <a:noAutofit/>
          </a:bodyPr>
          <a:lstStyle/>
          <a:p>
            <a:pPr algn="just"/>
            <a:endParaRPr lang="fr-FR" sz="2800" b="1" dirty="0" smtClean="0"/>
          </a:p>
          <a:p>
            <a:pPr algn="just">
              <a:buNone/>
            </a:pPr>
            <a:r>
              <a:rPr lang="fr-FR" sz="2800" b="1" dirty="0" smtClean="0"/>
              <a:t>     </a:t>
            </a:r>
            <a:r>
              <a:rPr lang="fr-FR" sz="2800" b="1" dirty="0" smtClean="0">
                <a:latin typeface="Palatino Linotype" pitchFamily="18" charset="0"/>
              </a:rPr>
              <a:t>L'</a:t>
            </a:r>
            <a:r>
              <a:rPr lang="fr-FR" sz="2800" b="1" i="1" dirty="0" smtClean="0">
                <a:latin typeface="Palatino Linotype" pitchFamily="18" charset="0"/>
              </a:rPr>
              <a:t>Accord de libre-échange nord-américain </a:t>
            </a:r>
            <a:r>
              <a:rPr lang="fr-FR" sz="2800" b="1" dirty="0" smtClean="0">
                <a:latin typeface="Palatino Linotype" pitchFamily="18" charset="0"/>
              </a:rPr>
              <a:t>(ALENA), le </a:t>
            </a:r>
            <a:r>
              <a:rPr lang="fr-FR" sz="2800" b="1" i="1" dirty="0" err="1" smtClean="0">
                <a:latin typeface="Palatino Linotype" pitchFamily="18" charset="0"/>
              </a:rPr>
              <a:t>North</a:t>
            </a:r>
            <a:r>
              <a:rPr lang="fr-FR" sz="2800" b="1" i="1" dirty="0" smtClean="0">
                <a:latin typeface="Palatino Linotype" pitchFamily="18" charset="0"/>
              </a:rPr>
              <a:t> American Free Trade Agreement</a:t>
            </a:r>
            <a:r>
              <a:rPr lang="fr-FR" sz="2800" b="1" dirty="0" smtClean="0">
                <a:latin typeface="Palatino Linotype" pitchFamily="18" charset="0"/>
              </a:rPr>
              <a:t> (</a:t>
            </a:r>
            <a:r>
              <a:rPr lang="fr-FR" sz="2800" b="1" i="1" dirty="0" smtClean="0">
                <a:latin typeface="Palatino Linotype" pitchFamily="18" charset="0"/>
              </a:rPr>
              <a:t>N.A.F.T.A) </a:t>
            </a:r>
            <a:r>
              <a:rPr lang="fr-FR" sz="2800" b="1" dirty="0" smtClean="0">
                <a:latin typeface="Palatino Linotype" pitchFamily="18" charset="0"/>
              </a:rPr>
              <a:t>ou </a:t>
            </a:r>
            <a:r>
              <a:rPr lang="fr-FR" sz="2800" b="1" i="1" dirty="0" err="1" smtClean="0">
                <a:latin typeface="Palatino Linotype" pitchFamily="18" charset="0"/>
              </a:rPr>
              <a:t>Tratado</a:t>
            </a:r>
            <a:r>
              <a:rPr lang="fr-FR" sz="2800" b="1" i="1" dirty="0" smtClean="0">
                <a:latin typeface="Palatino Linotype" pitchFamily="18" charset="0"/>
              </a:rPr>
              <a:t> de libre-</a:t>
            </a:r>
            <a:r>
              <a:rPr lang="fr-FR" sz="2800" b="1" i="1" dirty="0" err="1" smtClean="0">
                <a:latin typeface="Palatino Linotype" pitchFamily="18" charset="0"/>
              </a:rPr>
              <a:t>Comercio</a:t>
            </a:r>
            <a:r>
              <a:rPr lang="fr-FR" sz="2800" b="1" i="1" dirty="0" smtClean="0">
                <a:latin typeface="Palatino Linotype" pitchFamily="18" charset="0"/>
              </a:rPr>
              <a:t> de </a:t>
            </a:r>
            <a:r>
              <a:rPr lang="fr-FR" sz="2800" b="1" i="1" dirty="0" err="1" smtClean="0">
                <a:latin typeface="Palatino Linotype" pitchFamily="18" charset="0"/>
              </a:rPr>
              <a:t>América</a:t>
            </a:r>
            <a:r>
              <a:rPr lang="fr-FR" sz="2800" b="1" i="1" dirty="0" smtClean="0">
                <a:latin typeface="Palatino Linotype" pitchFamily="18" charset="0"/>
              </a:rPr>
              <a:t> </a:t>
            </a:r>
            <a:r>
              <a:rPr lang="fr-FR" sz="2800" b="1" i="1" dirty="0" err="1" smtClean="0">
                <a:latin typeface="Palatino Linotype" pitchFamily="18" charset="0"/>
              </a:rPr>
              <a:t>del</a:t>
            </a:r>
            <a:r>
              <a:rPr lang="fr-FR" sz="2800" b="1" i="1" dirty="0" smtClean="0">
                <a:latin typeface="Palatino Linotype" pitchFamily="18" charset="0"/>
              </a:rPr>
              <a:t> </a:t>
            </a:r>
            <a:r>
              <a:rPr lang="fr-FR" sz="2800" b="1" i="1" dirty="0" err="1" smtClean="0">
                <a:latin typeface="Palatino Linotype" pitchFamily="18" charset="0"/>
              </a:rPr>
              <a:t>Norte</a:t>
            </a:r>
            <a:r>
              <a:rPr lang="fr-FR" sz="2800" b="1" i="1" dirty="0" smtClean="0">
                <a:latin typeface="Palatino Linotype" pitchFamily="18" charset="0"/>
              </a:rPr>
              <a:t> (TLCAN), </a:t>
            </a:r>
            <a:r>
              <a:rPr lang="fr-FR" sz="2800" b="1" dirty="0" smtClean="0">
                <a:latin typeface="Palatino Linotype" pitchFamily="18" charset="0"/>
              </a:rPr>
              <a:t>a été conclu et signé par les présidents américain George H. Walker BUSH, canadien Brian MULRONEY et mexicain Carlos SALINAS, en décembre 1992, à San Antonio au Texas. </a:t>
            </a:r>
          </a:p>
          <a:p>
            <a:pPr>
              <a:buNone/>
            </a:pPr>
            <a:endParaRPr lang="fr-FR" sz="2800" b="1" dirty="0" smtClean="0">
              <a:latin typeface="Palatino Linotype" pitchFamily="18" charset="0"/>
            </a:endParaRPr>
          </a:p>
          <a:p>
            <a:pPr algn="ctr">
              <a:buNone/>
            </a:pPr>
            <a:r>
              <a:rPr lang="fr-FR" sz="2800" b="1" dirty="0" smtClean="0">
                <a:latin typeface="Palatino Linotype" pitchFamily="18" charset="0"/>
              </a:rPr>
              <a:t>   L’ALENA est entré en vigueur le 1</a:t>
            </a:r>
            <a:r>
              <a:rPr lang="fr-FR" sz="2800" b="1" baseline="30000" dirty="0" smtClean="0">
                <a:latin typeface="Palatino Linotype" pitchFamily="18" charset="0"/>
              </a:rPr>
              <a:t>er</a:t>
            </a:r>
            <a:r>
              <a:rPr lang="fr-FR" sz="2800" b="1" dirty="0" smtClean="0">
                <a:latin typeface="Palatino Linotype" pitchFamily="18" charset="0"/>
              </a:rPr>
              <a:t> janvier 1994.  </a:t>
            </a:r>
          </a:p>
          <a:p>
            <a:pPr algn="just">
              <a:buNone/>
            </a:pPr>
            <a:endParaRPr lang="fr-FR" sz="2800" b="1" dirty="0" smtClean="0"/>
          </a:p>
          <a:p>
            <a:pPr algn="just">
              <a:buNone/>
            </a:pPr>
            <a:r>
              <a:rPr lang="fr-FR" sz="2800" b="1" dirty="0" smtClean="0"/>
              <a:t>   </a:t>
            </a:r>
          </a:p>
          <a:p>
            <a:pPr algn="just"/>
            <a:endParaRPr lang="fr-FR" sz="2400" b="1" dirty="0" smtClean="0">
              <a:latin typeface="Palatino Linotyp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23528" y="836712"/>
            <a:ext cx="8363272" cy="5487888"/>
          </a:xfrm>
        </p:spPr>
        <p:txBody>
          <a:bodyPr>
            <a:normAutofit lnSpcReduction="10000"/>
          </a:bodyPr>
          <a:lstStyle/>
          <a:p>
            <a:pPr algn="just"/>
            <a:r>
              <a:rPr lang="fr-FR" sz="2800" b="1" dirty="0" smtClean="0">
                <a:latin typeface="Palatino Linotype" pitchFamily="18" charset="0"/>
              </a:rPr>
              <a:t>Aujourd'hui, l'association a pour but de renforcer la coopération entre ses membres, d'offrir un espace pour régler les problèmes régionaux et peser en commun dans les négociations internationales. Un sommet est organisé chaque année au mois de novembre. Son secrétariat général est installé à Djakarta (Indonésie).</a:t>
            </a:r>
          </a:p>
          <a:p>
            <a:pPr algn="just"/>
            <a:endParaRPr lang="fr-FR" sz="2800" b="1" dirty="0" smtClean="0">
              <a:latin typeface="Palatino Linotype" pitchFamily="18" charset="0"/>
            </a:endParaRPr>
          </a:p>
          <a:p>
            <a:pPr algn="just"/>
            <a:r>
              <a:rPr lang="fr-FR" sz="2800" b="1" dirty="0" smtClean="0">
                <a:latin typeface="Palatino Linotype" pitchFamily="18" charset="0"/>
              </a:rPr>
              <a:t>Les pays membres se sont attelés, à partir de 2002, à mettre en place une zone de libre-échange, l’AFTA, à savoir l’</a:t>
            </a:r>
            <a:r>
              <a:rPr lang="fr-FR" sz="2800" b="1" i="1" dirty="0" err="1" smtClean="0">
                <a:latin typeface="Palatino Linotype" pitchFamily="18" charset="0"/>
              </a:rPr>
              <a:t>Asian</a:t>
            </a:r>
            <a:r>
              <a:rPr lang="fr-FR" sz="2800" b="1" i="1" dirty="0" smtClean="0">
                <a:latin typeface="Palatino Linotype" pitchFamily="18" charset="0"/>
              </a:rPr>
              <a:t> Free Trade Area</a:t>
            </a:r>
            <a:r>
              <a:rPr lang="fr-FR" sz="2800" b="1" dirty="0" smtClean="0">
                <a:latin typeface="Palatino Linotype" pitchFamily="18" charset="0"/>
              </a:rPr>
              <a:t>. </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27010" name="Picture 2" descr="http://www1.rfi.fr/actufr/images/095/asean43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http://www.populationdata.net/images/cartes/asie/asean.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3730" name="Picture 2" descr="http://emergingequity.files.wordpress.com/2014/11/asean-member-nations.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329642" cy="785794"/>
          </a:xfrm>
        </p:spPr>
        <p:txBody>
          <a:bodyPr>
            <a:normAutofit/>
          </a:bodyPr>
          <a:lstStyle/>
          <a:p>
            <a:pPr algn="ctr"/>
            <a:r>
              <a:rPr lang="fr-FR" sz="3600" b="1" dirty="0" smtClean="0">
                <a:latin typeface="Palatino Linotype" pitchFamily="18" charset="0"/>
              </a:rPr>
              <a:t>L’</a:t>
            </a:r>
            <a:r>
              <a:rPr lang="fr-FR" sz="3600" b="1" i="1" dirty="0" smtClean="0">
                <a:latin typeface="Palatino Linotype" pitchFamily="18" charset="0"/>
              </a:rPr>
              <a:t>ASEAN  plus trois</a:t>
            </a:r>
            <a:r>
              <a:rPr lang="fr-FR" sz="3600" b="1" dirty="0" smtClean="0">
                <a:latin typeface="Palatino Linotype" pitchFamily="18" charset="0"/>
              </a:rPr>
              <a:t>, APT</a:t>
            </a:r>
            <a:endParaRPr lang="fr-FR" sz="3600" b="1" dirty="0">
              <a:latin typeface="Palatino Linotype" pitchFamily="18" charset="0"/>
            </a:endParaRPr>
          </a:p>
        </p:txBody>
      </p:sp>
      <p:sp>
        <p:nvSpPr>
          <p:cNvPr id="3" name="Espace réservé du contenu 2"/>
          <p:cNvSpPr>
            <a:spLocks noGrp="1"/>
          </p:cNvSpPr>
          <p:nvPr>
            <p:ph idx="1"/>
          </p:nvPr>
        </p:nvSpPr>
        <p:spPr>
          <a:xfrm>
            <a:off x="0" y="1071546"/>
            <a:ext cx="8686800" cy="5786454"/>
          </a:xfrm>
        </p:spPr>
        <p:txBody>
          <a:bodyPr>
            <a:normAutofit fontScale="25000" lnSpcReduction="20000"/>
          </a:bodyPr>
          <a:lstStyle/>
          <a:p>
            <a:pPr algn="just"/>
            <a:endParaRPr lang="fr-FR" b="1" dirty="0" smtClean="0">
              <a:latin typeface="Palatino Linotype" pitchFamily="18" charset="0"/>
            </a:endParaRPr>
          </a:p>
          <a:p>
            <a:pPr algn="just"/>
            <a:r>
              <a:rPr lang="fr-FR" sz="9600" b="1" dirty="0" smtClean="0">
                <a:latin typeface="Palatino Linotype" pitchFamily="18" charset="0"/>
              </a:rPr>
              <a:t>L'</a:t>
            </a:r>
            <a:r>
              <a:rPr lang="fr-FR" sz="9600" b="1" i="1" dirty="0" smtClean="0">
                <a:latin typeface="Palatino Linotype" pitchFamily="18" charset="0"/>
              </a:rPr>
              <a:t>ASEAN Plus Trois </a:t>
            </a:r>
            <a:r>
              <a:rPr lang="fr-FR" sz="9600" b="1" dirty="0" smtClean="0">
                <a:latin typeface="Palatino Linotype" pitchFamily="18" charset="0"/>
              </a:rPr>
              <a:t>(APT : </a:t>
            </a:r>
            <a:r>
              <a:rPr lang="fr-FR" sz="9600" b="1" i="1" dirty="0" smtClean="0">
                <a:latin typeface="Palatino Linotype" pitchFamily="18" charset="0"/>
              </a:rPr>
              <a:t>ASEAN Plus </a:t>
            </a:r>
            <a:r>
              <a:rPr lang="fr-FR" sz="9600" b="1" i="1" dirty="0" err="1" smtClean="0">
                <a:latin typeface="Palatino Linotype" pitchFamily="18" charset="0"/>
              </a:rPr>
              <a:t>Three</a:t>
            </a:r>
            <a:r>
              <a:rPr lang="fr-FR" sz="9600" b="1" dirty="0" smtClean="0">
                <a:latin typeface="Palatino Linotype" pitchFamily="18" charset="0"/>
              </a:rPr>
              <a:t>) est une rencontre entre les pays de l‘ASEAN avec la Chine, le Japon et  et la Corée du Sud. La première rencontre APT a lieu en 1997 lors du sommet de Singapour, puis à tous les sommets de l'ASEAN.</a:t>
            </a:r>
          </a:p>
          <a:p>
            <a:pPr algn="just"/>
            <a:endParaRPr lang="fr-FR" sz="9600" b="1" dirty="0" smtClean="0">
              <a:latin typeface="Palatino Linotype" pitchFamily="18" charset="0"/>
            </a:endParaRPr>
          </a:p>
          <a:p>
            <a:pPr algn="just"/>
            <a:r>
              <a:rPr lang="fr-FR" sz="9600" b="1" dirty="0" smtClean="0">
                <a:latin typeface="Palatino Linotype" pitchFamily="18" charset="0"/>
              </a:rPr>
              <a:t>En 2001, la Chine lance une initiative destinée à établir une ZLE entre elle et l'ASEAN. Un accord est signé en 2002 en vue d'établir la zone en 2010 pour l'ASEAN 6 et en 2015 pour l'ASEAN au complet. Des initiatives similaires ont été lancées par le Japon et la Corée du Sud.  </a:t>
            </a:r>
          </a:p>
          <a:p>
            <a:pPr algn="just"/>
            <a:endParaRPr lang="fr-FR" sz="9600" b="1" dirty="0" smtClean="0">
              <a:latin typeface="Palatino Linotype" pitchFamily="18" charset="0"/>
            </a:endParaRPr>
          </a:p>
          <a:p>
            <a:pPr algn="just"/>
            <a:r>
              <a:rPr lang="fr-FR" sz="9600" b="1" dirty="0" smtClean="0">
                <a:latin typeface="Palatino Linotype" pitchFamily="18" charset="0"/>
              </a:rPr>
              <a:t>L’APT permet aux pays de l'ASEAN de se renforcer dans les négociations internationales, notamment à l‘OMC, pour contrebalancer l'influence de l‘UE et de l‘ALENA.</a:t>
            </a:r>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2" descr="http://cartographie.sciences-po.fr/sites/default/files/17_asean_plus_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28034" name="Picture 2" descr="http://french.korea.net/upload/content/editImage/141113_ASEAN3_l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04088"/>
            <a:ext cx="8291264" cy="3156960"/>
          </a:xfrm>
        </p:spPr>
        <p:txBody>
          <a:bodyPr>
            <a:normAutofit fontScale="90000"/>
          </a:bodyPr>
          <a:lstStyle/>
          <a:p>
            <a:pPr algn="ctr"/>
            <a:r>
              <a:rPr lang="fr-FR" sz="4400" b="1" dirty="0" smtClean="0">
                <a:latin typeface="+mn-lt"/>
              </a:rPr>
              <a:t/>
            </a:r>
            <a:br>
              <a:rPr lang="fr-FR" sz="4400" b="1" dirty="0" smtClean="0">
                <a:latin typeface="+mn-lt"/>
              </a:rPr>
            </a:br>
            <a:r>
              <a:rPr lang="fr-FR" b="1" dirty="0" smtClean="0">
                <a:latin typeface="+mn-lt"/>
              </a:rPr>
              <a:t/>
            </a:r>
            <a:br>
              <a:rPr lang="fr-FR" b="1" dirty="0" smtClean="0">
                <a:latin typeface="+mn-lt"/>
              </a:rPr>
            </a:br>
            <a:r>
              <a:rPr lang="fr-FR" sz="4400" b="1" smtClean="0">
                <a:latin typeface="Palatino Linotype" pitchFamily="18" charset="0"/>
              </a:rPr>
              <a:t>Chapitre VII </a:t>
            </a:r>
            <a:r>
              <a:rPr lang="fr-FR" sz="4400" b="1" dirty="0" smtClean="0">
                <a:latin typeface="Palatino Linotype" pitchFamily="18" charset="0"/>
              </a:rPr>
              <a:t>: </a:t>
            </a:r>
            <a:br>
              <a:rPr lang="fr-FR" sz="4400" b="1" dirty="0" smtClean="0">
                <a:latin typeface="Palatino Linotype" pitchFamily="18" charset="0"/>
              </a:rPr>
            </a:br>
            <a:r>
              <a:rPr lang="fr-FR" sz="4400" b="1" dirty="0" smtClean="0">
                <a:latin typeface="Palatino Linotype" pitchFamily="18" charset="0"/>
              </a:rPr>
              <a:t/>
            </a:r>
            <a:br>
              <a:rPr lang="fr-FR" sz="4400" b="1" dirty="0" smtClean="0">
                <a:latin typeface="Palatino Linotype" pitchFamily="18" charset="0"/>
              </a:rPr>
            </a:br>
            <a:r>
              <a:rPr lang="fr-FR" sz="4400" b="1" dirty="0" smtClean="0">
                <a:latin typeface="Palatino Linotype" pitchFamily="18" charset="0"/>
              </a:rPr>
              <a:t>Vers un monde global </a:t>
            </a:r>
            <a:endParaRPr lang="fr-FR" sz="4400" b="1" dirty="0">
              <a:latin typeface="Palatino Linotype" pitchFamily="18" charset="0"/>
            </a:endParaRPr>
          </a:p>
        </p:txBody>
      </p:sp>
      <p:sp>
        <p:nvSpPr>
          <p:cNvPr id="3" name="Espace réservé du contenu 2"/>
          <p:cNvSpPr>
            <a:spLocks noGrp="1"/>
          </p:cNvSpPr>
          <p:nvPr>
            <p:ph idx="1"/>
          </p:nvPr>
        </p:nvSpPr>
        <p:spPr>
          <a:xfrm>
            <a:off x="395536" y="908720"/>
            <a:ext cx="8157592" cy="936104"/>
          </a:xfrm>
        </p:spPr>
        <p:txBody>
          <a:bodyPr/>
          <a:lstStyle/>
          <a:p>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401080" cy="1214422"/>
          </a:xfrm>
        </p:spPr>
        <p:txBody>
          <a:bodyPr>
            <a:normAutofit/>
          </a:bodyPr>
          <a:lstStyle/>
          <a:p>
            <a:pPr algn="ctr"/>
            <a:r>
              <a:rPr lang="fr-FR" sz="3600" b="1" dirty="0" smtClean="0">
                <a:latin typeface="Palatino Linotype" pitchFamily="18" charset="0"/>
              </a:rPr>
              <a:t>L’</a:t>
            </a:r>
            <a:r>
              <a:rPr lang="fr-FR" sz="3600" b="1" i="1" dirty="0" err="1" smtClean="0">
                <a:latin typeface="Palatino Linotype" pitchFamily="18" charset="0"/>
              </a:rPr>
              <a:t>Asia</a:t>
            </a:r>
            <a:r>
              <a:rPr lang="fr-FR" sz="3600" b="1" i="1" dirty="0" smtClean="0">
                <a:latin typeface="Palatino Linotype" pitchFamily="18" charset="0"/>
              </a:rPr>
              <a:t> Pacific </a:t>
            </a:r>
            <a:r>
              <a:rPr lang="fr-FR" sz="3600" b="1" i="1" dirty="0" err="1" smtClean="0">
                <a:latin typeface="Palatino Linotype" pitchFamily="18" charset="0"/>
              </a:rPr>
              <a:t>Economic</a:t>
            </a:r>
            <a:r>
              <a:rPr lang="fr-FR" sz="3600" b="1" i="1" dirty="0" smtClean="0">
                <a:latin typeface="Palatino Linotype" pitchFamily="18" charset="0"/>
              </a:rPr>
              <a:t> </a:t>
            </a:r>
            <a:r>
              <a:rPr lang="fr-FR" sz="3600" b="1" i="1" dirty="0" err="1" smtClean="0">
                <a:latin typeface="Palatino Linotype" pitchFamily="18" charset="0"/>
              </a:rPr>
              <a:t>Cooperation</a:t>
            </a:r>
            <a:r>
              <a:rPr lang="fr-FR" sz="3600" b="1" i="1" dirty="0" smtClean="0">
                <a:latin typeface="Palatino Linotype" pitchFamily="18" charset="0"/>
              </a:rPr>
              <a:t>, </a:t>
            </a:r>
            <a:r>
              <a:rPr lang="fr-FR" sz="3600" b="1" dirty="0" smtClean="0">
                <a:latin typeface="Palatino Linotype" pitchFamily="18" charset="0"/>
              </a:rPr>
              <a:t>APEC</a:t>
            </a:r>
            <a:endParaRPr lang="fr-FR" sz="3600" b="1" dirty="0">
              <a:latin typeface="Palatino Linotype" pitchFamily="18" charset="0"/>
            </a:endParaRPr>
          </a:p>
        </p:txBody>
      </p:sp>
      <p:sp>
        <p:nvSpPr>
          <p:cNvPr id="3" name="Espace réservé du contenu 2"/>
          <p:cNvSpPr>
            <a:spLocks noGrp="1"/>
          </p:cNvSpPr>
          <p:nvPr>
            <p:ph idx="1"/>
          </p:nvPr>
        </p:nvSpPr>
        <p:spPr>
          <a:xfrm>
            <a:off x="0" y="1285860"/>
            <a:ext cx="8929718" cy="5572140"/>
          </a:xfrm>
        </p:spPr>
        <p:txBody>
          <a:bodyPr>
            <a:normAutofit fontScale="25000" lnSpcReduction="20000"/>
          </a:bodyPr>
          <a:lstStyle/>
          <a:p>
            <a:pPr algn="just">
              <a:buNone/>
            </a:pPr>
            <a:endParaRPr lang="fr-FR" sz="4200" dirty="0" smtClean="0">
              <a:latin typeface="Palatino Linotype" pitchFamily="18" charset="0"/>
            </a:endParaRPr>
          </a:p>
          <a:p>
            <a:pPr algn="just"/>
            <a:r>
              <a:rPr lang="fr-FR" sz="11200" b="1" dirty="0" smtClean="0">
                <a:latin typeface="Palatino Linotype" pitchFamily="18" charset="0"/>
              </a:rPr>
              <a:t>Le forum de </a:t>
            </a:r>
            <a:r>
              <a:rPr lang="fr-FR" sz="11200" b="1" i="1" dirty="0">
                <a:latin typeface="Palatino Linotype" pitchFamily="18" charset="0"/>
              </a:rPr>
              <a:t>C</a:t>
            </a:r>
            <a:r>
              <a:rPr lang="fr-FR" sz="11200" b="1" i="1" dirty="0" smtClean="0">
                <a:latin typeface="Palatino Linotype" pitchFamily="18" charset="0"/>
              </a:rPr>
              <a:t>oopération </a:t>
            </a:r>
            <a:r>
              <a:rPr lang="fr-FR" sz="11200" b="1" i="1" dirty="0">
                <a:latin typeface="Palatino Linotype" pitchFamily="18" charset="0"/>
              </a:rPr>
              <a:t>E</a:t>
            </a:r>
            <a:r>
              <a:rPr lang="fr-FR" sz="11200" b="1" i="1" dirty="0" smtClean="0">
                <a:latin typeface="Palatino Linotype" pitchFamily="18" charset="0"/>
              </a:rPr>
              <a:t>conomique Asie-Pacifique </a:t>
            </a:r>
            <a:r>
              <a:rPr lang="fr-FR" sz="11200" b="1" dirty="0" smtClean="0">
                <a:latin typeface="Palatino Linotype" pitchFamily="18" charset="0"/>
              </a:rPr>
              <a:t>(APEC) comprend 21 membres, qui diffèrent par leurs systèmes politiques, leurs institutions sociales et culturelles, et leurs niveaux de développement économique.</a:t>
            </a:r>
          </a:p>
          <a:p>
            <a:pPr algn="just"/>
            <a:endParaRPr lang="fr-FR" sz="11200" b="1" dirty="0" smtClean="0">
              <a:latin typeface="Palatino Linotype" pitchFamily="18" charset="0"/>
            </a:endParaRPr>
          </a:p>
          <a:p>
            <a:pPr algn="just"/>
            <a:r>
              <a:rPr lang="fr-FR" sz="11200" b="1" dirty="0" smtClean="0">
                <a:latin typeface="Palatino Linotype" pitchFamily="18" charset="0"/>
              </a:rPr>
              <a:t>Les pays qui participent à l’APEC sont : l'Australie, </a:t>
            </a:r>
            <a:r>
              <a:rPr lang="fr-FR" sz="11200" b="1" dirty="0" err="1" smtClean="0">
                <a:latin typeface="Palatino Linotype" pitchFamily="18" charset="0"/>
              </a:rPr>
              <a:t>Brunéï</a:t>
            </a:r>
            <a:r>
              <a:rPr lang="fr-FR" sz="11200" b="1" dirty="0" smtClean="0">
                <a:latin typeface="Palatino Linotype" pitchFamily="18" charset="0"/>
              </a:rPr>
              <a:t>, le Canada, le Chili, la Chine, les États-Unis, Hong Kong, l'Indonésie, le Japon, la Malaisie, le Mexique, la Nouvelle-Zélande, la Papouasie-Nouvelle-Guinée, le Pérou, les Philippines, la République de Corée, la Russie, Singapour, le Taipei chinois, la Thaïlande et le Vietnam</a:t>
            </a:r>
            <a:r>
              <a:rPr lang="fr-FR" sz="11200" dirty="0" smtClean="0">
                <a:latin typeface="Palatino Linotype" pitchFamily="18" charset="0"/>
              </a:rPr>
              <a:t>.</a:t>
            </a:r>
          </a:p>
          <a:p>
            <a:endParaRPr lang="fr-FR" sz="5600" b="1" dirty="0" smtClean="0"/>
          </a:p>
          <a:p>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40994" name="Picture 2" descr="http://www.crwflags.com/fotw/images/i/int-apec.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eco99international.fr/sites/default/files/resize/users/nathan/bush_mulroney_salinas-444x3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3970" name="Picture 2" descr="Résultat de recherche d'images pour &quot;apec asia pacific economic cooperation&quot;"/>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29058" name="Picture 2" descr="http://devpolicy.org/wp-content/uploads/2012/09/2012-APEC.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Picture 2" descr="http://www.international.gc.ca/commerce/assets/images/visit/apec2010-f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285720" y="0"/>
            <a:ext cx="8401080" cy="6858000"/>
          </a:xfrm>
        </p:spPr>
        <p:txBody>
          <a:bodyPr>
            <a:normAutofit fontScale="25000" lnSpcReduction="20000"/>
          </a:bodyPr>
          <a:lstStyle/>
          <a:p>
            <a:pPr algn="just">
              <a:buNone/>
            </a:pPr>
            <a:r>
              <a:rPr lang="fr-FR" dirty="0">
                <a:latin typeface="Palatino Linotype" pitchFamily="18" charset="0"/>
              </a:rPr>
              <a:t> </a:t>
            </a:r>
            <a:r>
              <a:rPr lang="fr-FR" dirty="0" smtClean="0">
                <a:latin typeface="Palatino Linotype" pitchFamily="18" charset="0"/>
              </a:rPr>
              <a:t>   </a:t>
            </a:r>
          </a:p>
          <a:p>
            <a:pPr algn="just">
              <a:buNone/>
            </a:pPr>
            <a:r>
              <a:rPr lang="fr-FR" sz="2200" dirty="0">
                <a:latin typeface="Palatino Linotype" pitchFamily="18" charset="0"/>
              </a:rPr>
              <a:t> </a:t>
            </a:r>
            <a:r>
              <a:rPr lang="fr-FR" sz="2200" dirty="0" smtClean="0">
                <a:latin typeface="Palatino Linotype" pitchFamily="18" charset="0"/>
              </a:rPr>
              <a:t>              </a:t>
            </a:r>
            <a:r>
              <a:rPr lang="fr-FR" sz="11200" b="1" dirty="0" smtClean="0">
                <a:latin typeface="Palatino Linotype" pitchFamily="18" charset="0"/>
              </a:rPr>
              <a:t>L'APEC a été créée en 1989 pour améliorer la croissance et la prospérité dans la région et pour renforcer la communauté de l'Asie-Pacifique. </a:t>
            </a:r>
          </a:p>
          <a:p>
            <a:pPr algn="just">
              <a:buNone/>
            </a:pPr>
            <a:r>
              <a:rPr lang="fr-FR" sz="11200" b="1" dirty="0">
                <a:latin typeface="Palatino Linotype" pitchFamily="18" charset="0"/>
              </a:rPr>
              <a:t> </a:t>
            </a:r>
            <a:r>
              <a:rPr lang="fr-FR" sz="11200" b="1" dirty="0" smtClean="0">
                <a:latin typeface="Palatino Linotype" pitchFamily="18" charset="0"/>
              </a:rPr>
              <a:t>       </a:t>
            </a:r>
          </a:p>
          <a:p>
            <a:pPr algn="just">
              <a:buNone/>
            </a:pPr>
            <a:r>
              <a:rPr lang="fr-FR" sz="11200" b="1" dirty="0" smtClean="0">
                <a:latin typeface="Palatino Linotype" pitchFamily="18" charset="0"/>
              </a:rPr>
              <a:t>    L'APEC regroupe 21 membres, soit  41 % de la population mondiale, 55 % du PIB mondial et  49 % du commerce planétaire. </a:t>
            </a:r>
          </a:p>
          <a:p>
            <a:pPr algn="just">
              <a:buNone/>
            </a:pPr>
            <a:r>
              <a:rPr lang="fr-FR" sz="11200" b="1" dirty="0">
                <a:latin typeface="Palatino Linotype" pitchFamily="18" charset="0"/>
              </a:rPr>
              <a:t> </a:t>
            </a:r>
            <a:r>
              <a:rPr lang="fr-FR" sz="11200" b="1" dirty="0" smtClean="0">
                <a:latin typeface="Palatino Linotype" pitchFamily="18" charset="0"/>
              </a:rPr>
              <a:t>    </a:t>
            </a:r>
          </a:p>
          <a:p>
            <a:pPr algn="just">
              <a:buNone/>
            </a:pPr>
            <a:r>
              <a:rPr lang="fr-FR" sz="11200" b="1" dirty="0">
                <a:latin typeface="Palatino Linotype" pitchFamily="18" charset="0"/>
              </a:rPr>
              <a:t> </a:t>
            </a:r>
            <a:r>
              <a:rPr lang="fr-FR" sz="11200" b="1" dirty="0" smtClean="0">
                <a:latin typeface="Palatino Linotype" pitchFamily="18" charset="0"/>
              </a:rPr>
              <a:t>  Depuis sa création, l'APEC s'est employée à réduire les tarifs douaniers et à éliminer d'autres obstacles au commerce dans la région de l'Asie-Pacifique. </a:t>
            </a:r>
          </a:p>
          <a:p>
            <a:pPr algn="just">
              <a:buNone/>
            </a:pPr>
            <a:r>
              <a:rPr lang="fr-FR" sz="11200" b="1" dirty="0">
                <a:latin typeface="Palatino Linotype" pitchFamily="18" charset="0"/>
              </a:rPr>
              <a:t> </a:t>
            </a:r>
            <a:r>
              <a:rPr lang="fr-FR" sz="11200" b="1" dirty="0" smtClean="0">
                <a:latin typeface="Palatino Linotype" pitchFamily="18" charset="0"/>
              </a:rPr>
              <a:t>     </a:t>
            </a:r>
          </a:p>
          <a:p>
            <a:pPr algn="just">
              <a:buNone/>
            </a:pPr>
            <a:r>
              <a:rPr lang="fr-FR" sz="11200" b="1" dirty="0">
                <a:latin typeface="Palatino Linotype" pitchFamily="18" charset="0"/>
              </a:rPr>
              <a:t> </a:t>
            </a:r>
            <a:r>
              <a:rPr lang="fr-FR" sz="11200" b="1" dirty="0" smtClean="0">
                <a:latin typeface="Palatino Linotype" pitchFamily="18" charset="0"/>
              </a:rPr>
              <a:t>   L'APEC s'efforce également de créer des conditions propices à la circulation des biens, des services et des personnes à travers la région, grâce à l'harmonisation des politiques et à la coopération économique et technique.</a:t>
            </a:r>
            <a:endParaRPr lang="fr-FR" sz="11200" b="1" dirty="0">
              <a:latin typeface="Palatino Linotype"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Résultat de recherche d'images pour &quot;apec asia pacific economic cooperation&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571480"/>
            <a:ext cx="8229600" cy="5554683"/>
          </a:xfrm>
        </p:spPr>
        <p:txBody>
          <a:bodyPr/>
          <a:lstStyle/>
          <a:p>
            <a:endParaRPr lang="fr-FR" dirty="0"/>
          </a:p>
        </p:txBody>
      </p:sp>
      <p:pic>
        <p:nvPicPr>
          <p:cNvPr id="1026" name="Picture 2" descr="http://www.journalexpress.ca/media/photos/unis/2015/10/08/2015-10-08-02-15-31-TPP-fr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643050"/>
          </a:xfrm>
        </p:spPr>
        <p:txBody>
          <a:bodyPr>
            <a:noAutofit/>
          </a:bodyPr>
          <a:lstStyle/>
          <a:p>
            <a:r>
              <a:rPr lang="fr-FR" sz="3600" b="1" dirty="0" smtClean="0">
                <a:latin typeface="Palatino Linotype" pitchFamily="18" charset="0"/>
              </a:rPr>
              <a:t/>
            </a:r>
            <a:br>
              <a:rPr lang="fr-FR" sz="3600" b="1" dirty="0" smtClean="0">
                <a:latin typeface="Palatino Linotype" pitchFamily="18" charset="0"/>
              </a:rPr>
            </a:br>
            <a:r>
              <a:rPr lang="fr-FR" sz="3600" b="1" dirty="0" smtClean="0">
                <a:latin typeface="Palatino Linotype" pitchFamily="18" charset="0"/>
              </a:rPr>
              <a:t/>
            </a:r>
            <a:br>
              <a:rPr lang="fr-FR" sz="3600" b="1" dirty="0" smtClean="0">
                <a:latin typeface="Palatino Linotype" pitchFamily="18" charset="0"/>
              </a:rPr>
            </a:br>
            <a:r>
              <a:rPr lang="fr-FR" sz="3200" b="1" dirty="0" smtClean="0">
                <a:latin typeface="Palatino Linotype" pitchFamily="18" charset="0"/>
              </a:rPr>
              <a:t>L’</a:t>
            </a:r>
            <a:r>
              <a:rPr lang="fr-FR" sz="3200" b="1" i="1" dirty="0" smtClean="0">
                <a:latin typeface="Palatino Linotype" pitchFamily="18" charset="0"/>
              </a:rPr>
              <a:t>Accord de Partenariat </a:t>
            </a:r>
            <a:r>
              <a:rPr lang="fr-FR" sz="3200" b="1" i="1" dirty="0" err="1" smtClean="0">
                <a:latin typeface="Palatino Linotype" pitchFamily="18" charset="0"/>
              </a:rPr>
              <a:t>Transpacifique</a:t>
            </a:r>
            <a:r>
              <a:rPr lang="fr-FR" sz="3200" b="1" i="1" dirty="0" smtClean="0">
                <a:latin typeface="Palatino Linotype" pitchFamily="18" charset="0"/>
              </a:rPr>
              <a:t> </a:t>
            </a:r>
            <a:r>
              <a:rPr lang="fr-FR" sz="3200" b="1" dirty="0" smtClean="0">
                <a:latin typeface="Palatino Linotype" pitchFamily="18" charset="0"/>
              </a:rPr>
              <a:t>PTP,    </a:t>
            </a:r>
            <a:br>
              <a:rPr lang="fr-FR" sz="3200" b="1" dirty="0" smtClean="0">
                <a:latin typeface="Palatino Linotype" pitchFamily="18" charset="0"/>
              </a:rPr>
            </a:br>
            <a:r>
              <a:rPr lang="fr-FR" sz="3200" b="1" dirty="0" smtClean="0">
                <a:latin typeface="Palatino Linotype" pitchFamily="18" charset="0"/>
              </a:rPr>
              <a:t>ou </a:t>
            </a:r>
            <a:r>
              <a:rPr lang="fr-FR" sz="3200" b="1" i="1" dirty="0" err="1" smtClean="0">
                <a:latin typeface="Palatino Linotype" pitchFamily="18" charset="0"/>
              </a:rPr>
              <a:t>Transpacific</a:t>
            </a:r>
            <a:r>
              <a:rPr lang="fr-FR" sz="3200" b="1" i="1" dirty="0" smtClean="0">
                <a:latin typeface="Palatino Linotype" pitchFamily="18" charset="0"/>
              </a:rPr>
              <a:t> </a:t>
            </a:r>
            <a:r>
              <a:rPr lang="fr-FR" sz="3200" b="1" i="1" dirty="0" err="1" smtClean="0">
                <a:latin typeface="Palatino Linotype" pitchFamily="18" charset="0"/>
              </a:rPr>
              <a:t>Partnership</a:t>
            </a:r>
            <a:r>
              <a:rPr lang="fr-FR" sz="3200" b="1" i="1" dirty="0" smtClean="0">
                <a:latin typeface="Palatino Linotype" pitchFamily="18" charset="0"/>
              </a:rPr>
              <a:t> TPP</a:t>
            </a:r>
            <a:r>
              <a:rPr lang="fr-FR" sz="3600" b="1" dirty="0" smtClean="0">
                <a:latin typeface="Palatino Linotype" pitchFamily="18" charset="0"/>
              </a:rPr>
              <a:t/>
            </a:r>
            <a:br>
              <a:rPr lang="fr-FR" sz="3600" b="1" dirty="0" smtClean="0">
                <a:latin typeface="Palatino Linotype" pitchFamily="18" charset="0"/>
              </a:rPr>
            </a:br>
            <a:r>
              <a:rPr lang="fr-FR" sz="3600" b="1" dirty="0" smtClean="0">
                <a:latin typeface="Palatino Linotype" pitchFamily="18" charset="0"/>
              </a:rPr>
              <a:t/>
            </a:r>
            <a:br>
              <a:rPr lang="fr-FR" sz="3600" b="1" dirty="0" smtClean="0">
                <a:latin typeface="Palatino Linotype" pitchFamily="18" charset="0"/>
              </a:rPr>
            </a:br>
            <a:endParaRPr lang="fr-FR" sz="3600" b="1" dirty="0">
              <a:latin typeface="Palatino Linotype" pitchFamily="18" charset="0"/>
            </a:endParaRPr>
          </a:p>
        </p:txBody>
      </p:sp>
      <p:sp>
        <p:nvSpPr>
          <p:cNvPr id="3" name="Espace réservé du contenu 2"/>
          <p:cNvSpPr>
            <a:spLocks noGrp="1"/>
          </p:cNvSpPr>
          <p:nvPr>
            <p:ph idx="1"/>
          </p:nvPr>
        </p:nvSpPr>
        <p:spPr>
          <a:xfrm>
            <a:off x="0" y="1428736"/>
            <a:ext cx="8929718" cy="5429264"/>
          </a:xfrm>
        </p:spPr>
        <p:txBody>
          <a:bodyPr>
            <a:normAutofit lnSpcReduction="10000"/>
          </a:bodyPr>
          <a:lstStyle/>
          <a:p>
            <a:pPr algn="just">
              <a:buNone/>
            </a:pPr>
            <a:r>
              <a:rPr lang="fr-FR" sz="2400" b="1" dirty="0" smtClean="0">
                <a:latin typeface="Palatino Linotype" pitchFamily="18" charset="0"/>
              </a:rPr>
              <a:t>         </a:t>
            </a:r>
          </a:p>
          <a:p>
            <a:pPr algn="just">
              <a:buNone/>
            </a:pPr>
            <a:r>
              <a:rPr lang="fr-FR" sz="2400" b="1" dirty="0" smtClean="0">
                <a:latin typeface="Palatino Linotype" pitchFamily="18" charset="0"/>
              </a:rPr>
              <a:t>         En février 2016, après cinq ans d’intenses négociations, l’</a:t>
            </a:r>
            <a:r>
              <a:rPr lang="fr-FR" sz="2400" b="1" i="1" dirty="0" smtClean="0">
                <a:latin typeface="Palatino Linotype" pitchFamily="18" charset="0"/>
              </a:rPr>
              <a:t>Accord de Partenariat  </a:t>
            </a:r>
            <a:r>
              <a:rPr lang="fr-FR" sz="2400" b="1" i="1" dirty="0" err="1" smtClean="0">
                <a:latin typeface="Palatino Linotype" pitchFamily="18" charset="0"/>
              </a:rPr>
              <a:t>Transpacifique</a:t>
            </a:r>
            <a:r>
              <a:rPr lang="fr-FR" sz="2400" b="1" i="1" dirty="0" smtClean="0">
                <a:latin typeface="Palatino Linotype" pitchFamily="18" charset="0"/>
              </a:rPr>
              <a:t> </a:t>
            </a:r>
            <a:r>
              <a:rPr lang="fr-FR" sz="2400" b="1" dirty="0" smtClean="0">
                <a:latin typeface="Palatino Linotype" pitchFamily="18" charset="0"/>
              </a:rPr>
              <a:t>(PTP) a été signé, à Auckland en </a:t>
            </a:r>
            <a:r>
              <a:rPr lang="fr-FR" sz="2400" b="1" dirty="0" err="1" smtClean="0">
                <a:latin typeface="Palatino Linotype" pitchFamily="18" charset="0"/>
              </a:rPr>
              <a:t>Nouvelle-Zelande</a:t>
            </a:r>
            <a:r>
              <a:rPr lang="fr-FR" sz="2400" b="1" dirty="0" smtClean="0">
                <a:latin typeface="Palatino Linotype" pitchFamily="18" charset="0"/>
              </a:rPr>
              <a:t>, entre 12 pays du pourtours du pacifique, à savoir l’Australie, Brunei, Canada, Chili, Japon, Malaisie, Mexique, Nouvelle-Zélande, Pérou, Singapour,  Etats-Unis et Vietnam. </a:t>
            </a:r>
          </a:p>
          <a:p>
            <a:pPr algn="just">
              <a:buNone/>
            </a:pPr>
            <a:r>
              <a:rPr lang="fr-FR" sz="2400" b="1" dirty="0" smtClean="0">
                <a:latin typeface="Palatino Linotype" pitchFamily="18" charset="0"/>
              </a:rPr>
              <a:t>         </a:t>
            </a:r>
          </a:p>
          <a:p>
            <a:pPr algn="just">
              <a:buNone/>
            </a:pPr>
            <a:r>
              <a:rPr lang="fr-FR" sz="2400" b="1" dirty="0" smtClean="0">
                <a:latin typeface="Palatino Linotype" pitchFamily="18" charset="0"/>
              </a:rPr>
              <a:t>         L’accord donne naissance à une zone de libre-échange de 800 millions d’habitants, représentant 40% du PIB mondial, en l’occurrence la plus grande zone de libre-échange au monde. L’accord prévoit la suppressions à terme de 80% des droits de douane entre les pays signataires. La Chine n’est pas membre du PTP. </a:t>
            </a:r>
          </a:p>
          <a:p>
            <a:pPr algn="just">
              <a:buNone/>
            </a:pPr>
            <a:r>
              <a:rPr lang="fr-FR" sz="2400" b="1" dirty="0" smtClean="0">
                <a:latin typeface="Palatino Linotype" pitchFamily="18" charset="0"/>
              </a:rPr>
              <a:t>         </a:t>
            </a:r>
            <a:endParaRPr lang="fr-FR" sz="2400" b="1" dirty="0">
              <a:latin typeface="Palatino Linotype"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www.rcinet.ca/fr/wp-content/uploads/sites/2/2015/10/cqmclosusaa2lq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9090" name="Picture 2" descr="Résultat de recherche d'images pour &quot;partenariat transpacifique&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90114" name="Picture 2" descr="Résultat de recherche d'images pour &quot;partenariat transpacifique&quot;"/>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10626" name="Picture 2" descr="http://upload.wikimedia.org/wikipedia/commons/thumb/a/a6/North_American_Agreement_(orthographic_projection).svg/langfr-280px-North_American_Agreement_(orthographic_projection).svg.png"/>
          <p:cNvPicPr>
            <a:picLocks noChangeAspect="1" noChangeArrowheads="1"/>
          </p:cNvPicPr>
          <p:nvPr/>
        </p:nvPicPr>
        <p:blipFill>
          <a:blip r:embed="rId2" cstate="print"/>
          <a:srcRect/>
          <a:stretch>
            <a:fillRect/>
          </a:stretch>
        </p:blipFill>
        <p:spPr bwMode="auto">
          <a:xfrm>
            <a:off x="-1260648" y="-1467544"/>
            <a:ext cx="11593288" cy="972108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4994" name="Picture 2" descr="Image associé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0658" name="Picture 2" descr="http://lematin.ma/files/2016/02/Les-representants-des-12-pay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pPr algn="just">
              <a:buNone/>
            </a:pPr>
            <a:r>
              <a:rPr lang="fr-FR" sz="2800" b="1" dirty="0" smtClean="0">
                <a:latin typeface="Palatino Linotype" pitchFamily="18" charset="0"/>
              </a:rPr>
              <a:t>        </a:t>
            </a:r>
          </a:p>
          <a:p>
            <a:pPr algn="just">
              <a:buNone/>
            </a:pPr>
            <a:r>
              <a:rPr lang="fr-FR" sz="2800" b="1" dirty="0" smtClean="0">
                <a:latin typeface="Palatino Linotype" pitchFamily="18" charset="0"/>
              </a:rPr>
              <a:t>        En janvier 2017, le nouveau président américain, Donald TRUMP, annonce le retrait des Etats-Unis de l’accord. </a:t>
            </a:r>
          </a:p>
          <a:p>
            <a:pPr algn="just">
              <a:buNone/>
            </a:pPr>
            <a:r>
              <a:rPr lang="fr-FR" sz="2800" b="1" dirty="0" smtClean="0">
                <a:latin typeface="Palatino Linotype" pitchFamily="18" charset="0"/>
              </a:rPr>
              <a:t>         Les 11 autres pays membres décident de </a:t>
            </a:r>
            <a:r>
              <a:rPr lang="fr-FR" sz="2800" b="1" dirty="0" err="1" smtClean="0">
                <a:latin typeface="Palatino Linotype" pitchFamily="18" charset="0"/>
              </a:rPr>
              <a:t>pooursuivre</a:t>
            </a:r>
            <a:r>
              <a:rPr lang="fr-FR" sz="2800" b="1" dirty="0" smtClean="0">
                <a:latin typeface="Palatino Linotype" pitchFamily="18" charset="0"/>
              </a:rPr>
              <a:t> et de donner naissance a un nouvel accord, sans les Etats-Unis, qu’ils nomment l’</a:t>
            </a:r>
            <a:r>
              <a:rPr lang="fr-FR" sz="2800" b="1" i="1" dirty="0" smtClean="0">
                <a:latin typeface="Palatino Linotype" pitchFamily="18" charset="0"/>
              </a:rPr>
              <a:t>Accord de Partenariat </a:t>
            </a:r>
            <a:r>
              <a:rPr lang="fr-FR" sz="2800" b="1" i="1" dirty="0" err="1" smtClean="0">
                <a:latin typeface="Palatino Linotype" pitchFamily="18" charset="0"/>
              </a:rPr>
              <a:t>Transpacifique</a:t>
            </a:r>
            <a:r>
              <a:rPr lang="fr-FR" sz="2800" b="1" i="1" dirty="0" smtClean="0">
                <a:latin typeface="Palatino Linotype" pitchFamily="18" charset="0"/>
              </a:rPr>
              <a:t> Global et Progressiste</a:t>
            </a:r>
            <a:r>
              <a:rPr lang="fr-FR" sz="2800" b="1" dirty="0" smtClean="0">
                <a:latin typeface="Palatino Linotype" pitchFamily="18" charset="0"/>
              </a:rPr>
              <a:t>. </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dirty="0"/>
          </a:p>
        </p:txBody>
      </p:sp>
      <p:pic>
        <p:nvPicPr>
          <p:cNvPr id="2050" name="Picture 2" descr="RÃ©sultat de recherche d'images pour &quot;accord de partenariat transpacifique global et progressiste&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
        <p:nvSpPr>
          <p:cNvPr id="94210" name="AutoShape 2" descr="RÃ©sultat de recherche d'images pour &quot;accord de partenariat transpacifique global et progressist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4212" name="AutoShape 4" descr="RÃ©sultat de recherche d'images pour &quot;accord de partenariat transpacifique global et progressist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4214" name="Picture 6" descr="RÃ©sultat de recherche d'images pour &quot;accord de partenariat transpacifique global et progressiste&quot;"/>
          <p:cNvPicPr>
            <a:picLocks noChangeAspect="1" noChangeArrowheads="1"/>
          </p:cNvPicPr>
          <p:nvPr/>
        </p:nvPicPr>
        <p:blipFill>
          <a:blip r:embed="rId2"/>
          <a:srcRect/>
          <a:stretch>
            <a:fillRect/>
          </a:stretch>
        </p:blipFill>
        <p:spPr bwMode="auto">
          <a:xfrm>
            <a:off x="0" y="0"/>
            <a:ext cx="9358346"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75138" name="Picture 2" descr="https://www.laquadrature.net/files/tafta_150px_fr.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71546"/>
          </a:xfrm>
        </p:spPr>
        <p:txBody>
          <a:bodyPr>
            <a:normAutofit/>
          </a:bodyPr>
          <a:lstStyle/>
          <a:p>
            <a:pPr algn="ctr"/>
            <a:r>
              <a:rPr lang="fr-FR" sz="2400" b="1" dirty="0" smtClean="0">
                <a:latin typeface="Palatino Linotype" pitchFamily="18" charset="0"/>
              </a:rPr>
              <a:t>Vers une </a:t>
            </a:r>
            <a:r>
              <a:rPr lang="fr-FR" sz="2400" b="1" i="1" dirty="0" smtClean="0">
                <a:latin typeface="Palatino Linotype" pitchFamily="18" charset="0"/>
              </a:rPr>
              <a:t>zone de libre-échange </a:t>
            </a:r>
            <a:br>
              <a:rPr lang="fr-FR" sz="2400" b="1" i="1" dirty="0" smtClean="0">
                <a:latin typeface="Palatino Linotype" pitchFamily="18" charset="0"/>
              </a:rPr>
            </a:br>
            <a:r>
              <a:rPr lang="fr-FR" sz="2400" b="1" i="1" dirty="0" smtClean="0">
                <a:latin typeface="Palatino Linotype" pitchFamily="18" charset="0"/>
              </a:rPr>
              <a:t>transatlantique</a:t>
            </a:r>
            <a:r>
              <a:rPr lang="fr-FR" sz="2400" b="1" dirty="0" smtClean="0">
                <a:latin typeface="Palatino Linotype" pitchFamily="18" charset="0"/>
              </a:rPr>
              <a:t>, TAFTA ? </a:t>
            </a:r>
            <a:endParaRPr lang="fr-FR" sz="2400" b="1" i="1" dirty="0">
              <a:latin typeface="Palatino Linotype" pitchFamily="18" charset="0"/>
            </a:endParaRPr>
          </a:p>
        </p:txBody>
      </p:sp>
      <p:sp>
        <p:nvSpPr>
          <p:cNvPr id="3" name="Espace réservé du contenu 2"/>
          <p:cNvSpPr>
            <a:spLocks noGrp="1"/>
          </p:cNvSpPr>
          <p:nvPr>
            <p:ph idx="1"/>
          </p:nvPr>
        </p:nvSpPr>
        <p:spPr>
          <a:xfrm>
            <a:off x="0" y="1500174"/>
            <a:ext cx="8572528" cy="5357826"/>
          </a:xfrm>
        </p:spPr>
        <p:txBody>
          <a:bodyPr>
            <a:normAutofit fontScale="25000" lnSpcReduction="20000"/>
          </a:bodyPr>
          <a:lstStyle/>
          <a:p>
            <a:pPr algn="just">
              <a:buNone/>
            </a:pPr>
            <a:endParaRPr lang="fr-FR" dirty="0" smtClean="0">
              <a:latin typeface="Palatino Linotype" pitchFamily="18" charset="0"/>
            </a:endParaRPr>
          </a:p>
          <a:p>
            <a:pPr algn="just">
              <a:buNone/>
            </a:pPr>
            <a:r>
              <a:rPr lang="fr-FR" sz="9600" b="1" dirty="0" smtClean="0">
                <a:latin typeface="Palatino Linotype" pitchFamily="18" charset="0"/>
              </a:rPr>
              <a:t>           </a:t>
            </a:r>
            <a:r>
              <a:rPr lang="fr-FR" sz="8000" b="1" dirty="0" smtClean="0">
                <a:latin typeface="Palatino Linotype" pitchFamily="18" charset="0"/>
              </a:rPr>
              <a:t>Le </a:t>
            </a:r>
            <a:r>
              <a:rPr lang="fr-FR" sz="8000" b="1" i="1" dirty="0" smtClean="0">
                <a:latin typeface="Palatino Linotype" pitchFamily="18" charset="0"/>
              </a:rPr>
              <a:t>Partenariat transatlantique de commerce et d'investissement </a:t>
            </a:r>
            <a:r>
              <a:rPr lang="fr-FR" sz="8000" b="1" dirty="0" smtClean="0">
                <a:latin typeface="Palatino Linotype" pitchFamily="18" charset="0"/>
              </a:rPr>
              <a:t>(</a:t>
            </a:r>
            <a:r>
              <a:rPr lang="fr-FR" sz="8000" b="1" i="1" dirty="0" err="1" smtClean="0">
                <a:latin typeface="Palatino Linotype" pitchFamily="18" charset="0"/>
              </a:rPr>
              <a:t>Transatlantic</a:t>
            </a:r>
            <a:r>
              <a:rPr lang="fr-FR" sz="8000" b="1" i="1" dirty="0" smtClean="0">
                <a:latin typeface="Palatino Linotype" pitchFamily="18" charset="0"/>
              </a:rPr>
              <a:t> </a:t>
            </a:r>
            <a:r>
              <a:rPr lang="fr-FR" sz="8000" b="1" i="1" dirty="0" err="1" smtClean="0">
                <a:latin typeface="Palatino Linotype" pitchFamily="18" charset="0"/>
              </a:rPr>
              <a:t>Treaty</a:t>
            </a:r>
            <a:r>
              <a:rPr lang="fr-FR" sz="8000" b="1" i="1" dirty="0" smtClean="0">
                <a:latin typeface="Palatino Linotype" pitchFamily="18" charset="0"/>
              </a:rPr>
              <a:t> for </a:t>
            </a:r>
            <a:r>
              <a:rPr lang="fr-FR" sz="8000" b="1" i="1" dirty="0" err="1" smtClean="0">
                <a:latin typeface="Palatino Linotype" pitchFamily="18" charset="0"/>
              </a:rPr>
              <a:t>investment</a:t>
            </a:r>
            <a:r>
              <a:rPr lang="fr-FR" sz="8000" b="1" i="1" dirty="0" smtClean="0">
                <a:latin typeface="Palatino Linotype" pitchFamily="18" charset="0"/>
              </a:rPr>
              <a:t> and </a:t>
            </a:r>
            <a:r>
              <a:rPr lang="fr-FR" sz="8000" b="1" i="1" dirty="0" err="1" smtClean="0">
                <a:latin typeface="Palatino Linotype" pitchFamily="18" charset="0"/>
              </a:rPr>
              <a:t>Partnership</a:t>
            </a:r>
            <a:r>
              <a:rPr lang="fr-FR" sz="8000" b="1" i="1" dirty="0" smtClean="0">
                <a:latin typeface="Palatino Linotype" pitchFamily="18" charset="0"/>
              </a:rPr>
              <a:t>,</a:t>
            </a:r>
            <a:r>
              <a:rPr lang="fr-FR" sz="8000" b="1" dirty="0" smtClean="0">
                <a:latin typeface="Palatino Linotype" pitchFamily="18" charset="0"/>
              </a:rPr>
              <a:t> </a:t>
            </a:r>
            <a:r>
              <a:rPr lang="fr-FR" sz="8000" b="1" i="1" dirty="0" smtClean="0">
                <a:latin typeface="Palatino Linotype" pitchFamily="18" charset="0"/>
              </a:rPr>
              <a:t>TTIP</a:t>
            </a:r>
            <a:r>
              <a:rPr lang="fr-FR" sz="8000" b="1" dirty="0" smtClean="0">
                <a:latin typeface="Palatino Linotype" pitchFamily="18" charset="0"/>
              </a:rPr>
              <a:t>), connu sous le nom de </a:t>
            </a:r>
            <a:r>
              <a:rPr lang="fr-FR" sz="8000" b="1" i="1" dirty="0" smtClean="0">
                <a:latin typeface="Palatino Linotype" pitchFamily="18" charset="0"/>
              </a:rPr>
              <a:t>traité de libre-échange transatlantique </a:t>
            </a:r>
            <a:r>
              <a:rPr lang="fr-FR" sz="8000" b="1" dirty="0" smtClean="0">
                <a:latin typeface="Palatino Linotype" pitchFamily="18" charset="0"/>
              </a:rPr>
              <a:t>(</a:t>
            </a:r>
            <a:r>
              <a:rPr lang="fr-FR" sz="8000" b="1" i="1" dirty="0" smtClean="0">
                <a:latin typeface="Palatino Linotype" pitchFamily="18" charset="0"/>
              </a:rPr>
              <a:t>TAFTA</a:t>
            </a:r>
            <a:r>
              <a:rPr lang="fr-FR" sz="8000" b="1" dirty="0" smtClean="0">
                <a:latin typeface="Palatino Linotype" pitchFamily="18" charset="0"/>
              </a:rPr>
              <a:t>, </a:t>
            </a:r>
            <a:r>
              <a:rPr lang="fr-FR" sz="8000" b="1" i="1" dirty="0" err="1" smtClean="0">
                <a:latin typeface="Palatino Linotype" pitchFamily="18" charset="0"/>
              </a:rPr>
              <a:t>Transatlantic</a:t>
            </a:r>
            <a:r>
              <a:rPr lang="fr-FR" sz="8000" b="1" i="1" dirty="0" smtClean="0">
                <a:latin typeface="Palatino Linotype" pitchFamily="18" charset="0"/>
              </a:rPr>
              <a:t> free </a:t>
            </a:r>
            <a:r>
              <a:rPr lang="fr-FR" sz="8000" b="1" i="1" dirty="0" err="1" smtClean="0">
                <a:latin typeface="Palatino Linotype" pitchFamily="18" charset="0"/>
              </a:rPr>
              <a:t>trade</a:t>
            </a:r>
            <a:r>
              <a:rPr lang="fr-FR" sz="8000" b="1" i="1" dirty="0" smtClean="0">
                <a:latin typeface="Palatino Linotype" pitchFamily="18" charset="0"/>
              </a:rPr>
              <a:t> Area</a:t>
            </a:r>
            <a:r>
              <a:rPr lang="fr-FR" sz="8000" b="1" dirty="0" smtClean="0">
                <a:latin typeface="Palatino Linotype" pitchFamily="18" charset="0"/>
              </a:rPr>
              <a:t>), est un accord commercial en négociation entre l'Union Européenne et les Etats-Unis.  </a:t>
            </a:r>
          </a:p>
          <a:p>
            <a:pPr algn="just">
              <a:buNone/>
            </a:pPr>
            <a:r>
              <a:rPr lang="fr-FR" sz="8000" b="1" dirty="0" smtClean="0">
                <a:latin typeface="Palatino Linotype" pitchFamily="18" charset="0"/>
              </a:rPr>
              <a:t>            </a:t>
            </a:r>
          </a:p>
          <a:p>
            <a:pPr algn="just">
              <a:buNone/>
            </a:pPr>
            <a:r>
              <a:rPr lang="fr-FR" sz="8000" b="1" dirty="0" smtClean="0">
                <a:latin typeface="Palatino Linotype" pitchFamily="18" charset="0"/>
              </a:rPr>
              <a:t>         L’accord prévoit la création d'une ZLE transatlantique souvent appelée grand marché transatlantique. Si le projet aboutit, il instituera sur 14 millions de km2, la ZLE la plus vaste de l‘histoire, représentant près de la moitié du PIB mondial</a:t>
            </a:r>
            <a:r>
              <a:rPr lang="fr-FR" sz="8000" dirty="0" smtClean="0">
                <a:latin typeface="Palatino Linotype" pitchFamily="18" charset="0"/>
              </a:rPr>
              <a:t>..</a:t>
            </a:r>
          </a:p>
          <a:p>
            <a:pPr algn="just">
              <a:buNone/>
            </a:pPr>
            <a:r>
              <a:rPr lang="fr-FR" sz="8000" dirty="0" smtClean="0">
                <a:latin typeface="Palatino Linotype" pitchFamily="18" charset="0"/>
              </a:rPr>
              <a:t>        </a:t>
            </a:r>
          </a:p>
          <a:p>
            <a:pPr algn="just">
              <a:buNone/>
            </a:pPr>
            <a:r>
              <a:rPr lang="fr-FR" sz="8000" b="1" dirty="0" smtClean="0">
                <a:latin typeface="Palatino Linotype" pitchFamily="18" charset="0"/>
              </a:rPr>
              <a:t>         Pour l'instant, le TAFTA n’a pas encore vu le jour. Le projet est confronté à une vive opposition dans certains pays européens, notamment en France. Par ailleurs les États-Unis, sous Donald </a:t>
            </a:r>
            <a:r>
              <a:rPr lang="fr-FR" sz="8000" b="1" dirty="0" err="1" smtClean="0">
                <a:latin typeface="Palatino Linotype" pitchFamily="18" charset="0"/>
              </a:rPr>
              <a:t>Trump</a:t>
            </a:r>
            <a:r>
              <a:rPr lang="fr-FR" sz="8000" b="1" dirty="0" smtClean="0">
                <a:latin typeface="Palatino Linotype" pitchFamily="18" charset="0"/>
              </a:rPr>
              <a:t>, ne veulent pas relancer les négociations. Elles reprendront peut-être dans quelques années, sous une autre présidence américaine</a:t>
            </a:r>
          </a:p>
          <a:p>
            <a:endParaRPr lang="fr-FR" sz="8000" dirty="0">
              <a:latin typeface="Palatino Linotype"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300192"/>
          </a:xfrm>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83330" name="Picture 2" descr="http://www.actu-environnement.com/images/illustrations/decryptages/19394_un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0658" name="Picture 2" descr="http://s-www.republicain-lorrain.fr/images/0B211FD6-8C45-4EFE-90F1-17FBA7BEBB87/LRL_v0_13b/obama-et-merkel-main-dans-la-main-pour-defendre-le-projet-de-traite-de-libre-echange-transatlantique-photo-afp-1461528641.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88450" name="Picture 2" descr="http://s2.lemde.fr/image/2014/04/15/534x267/4401310_3_9f0d_les-deux-negociateurs-en-chef-du-traite_41a89765754b25c12f9ad55558a2c34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http://www.globalresearch.ca/wp-content/uploads/2015/05/nafta-bush-et-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2050" name="Picture 2" descr="RÃ©sultat de recherche d'images pour &quot;CETA&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26" name="Picture 2" descr="RÃ©sultat de recherche d'images pour &quot;signature du CETA&quot;"/>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a:xfrm>
            <a:off x="0" y="0"/>
            <a:ext cx="8858280" cy="7929594"/>
          </a:xfrm>
        </p:spPr>
        <p:txBody>
          <a:bodyPr>
            <a:normAutofit fontScale="40000" lnSpcReduction="20000"/>
          </a:bodyPr>
          <a:lstStyle/>
          <a:p>
            <a:pPr algn="just"/>
            <a:endParaRPr lang="fr-FR" dirty="0" smtClean="0">
              <a:latin typeface="Palatino Linotype" pitchFamily="18" charset="0"/>
            </a:endParaRPr>
          </a:p>
          <a:p>
            <a:pPr algn="just">
              <a:buNone/>
            </a:pPr>
            <a:r>
              <a:rPr lang="fr-FR" dirty="0" smtClean="0">
                <a:latin typeface="Palatino Linotype" pitchFamily="18" charset="0"/>
              </a:rPr>
              <a:t>                </a:t>
            </a:r>
            <a:r>
              <a:rPr lang="fr-FR" sz="6000" dirty="0" smtClean="0">
                <a:latin typeface="Palatino Linotype" pitchFamily="18" charset="0"/>
              </a:rPr>
              <a:t>L'</a:t>
            </a:r>
            <a:r>
              <a:rPr lang="fr-FR" sz="6000" b="1" dirty="0" smtClean="0">
                <a:latin typeface="Palatino Linotype" pitchFamily="18" charset="0"/>
              </a:rPr>
              <a:t>accord </a:t>
            </a:r>
            <a:r>
              <a:rPr lang="fr-FR" sz="6000" b="1" dirty="0" smtClean="0">
                <a:latin typeface="Palatino Linotype" pitchFamily="18" charset="0"/>
              </a:rPr>
              <a:t>économique et commercial </a:t>
            </a:r>
            <a:r>
              <a:rPr lang="fr-FR" sz="6000" b="1" dirty="0" smtClean="0">
                <a:latin typeface="Palatino Linotype" pitchFamily="18" charset="0"/>
              </a:rPr>
              <a:t>global</a:t>
            </a:r>
            <a:r>
              <a:rPr lang="fr-FR" sz="6000" dirty="0" smtClean="0">
                <a:latin typeface="Palatino Linotype" pitchFamily="18" charset="0"/>
              </a:rPr>
              <a:t>, </a:t>
            </a:r>
            <a:r>
              <a:rPr lang="fr-FR" sz="6000" dirty="0" smtClean="0">
                <a:latin typeface="Palatino Linotype" pitchFamily="18" charset="0"/>
              </a:rPr>
              <a:t>ou </a:t>
            </a:r>
            <a:r>
              <a:rPr lang="fr-FR" sz="6000" i="1" dirty="0" err="1" smtClean="0">
                <a:latin typeface="Palatino Linotype" pitchFamily="18" charset="0"/>
              </a:rPr>
              <a:t>Comprehensive</a:t>
            </a:r>
            <a:r>
              <a:rPr lang="fr-FR" sz="6000" i="1" dirty="0" smtClean="0">
                <a:latin typeface="Palatino Linotype" pitchFamily="18" charset="0"/>
              </a:rPr>
              <a:t> </a:t>
            </a:r>
            <a:r>
              <a:rPr lang="fr-FR" sz="6000" i="1" dirty="0" err="1" smtClean="0">
                <a:latin typeface="Palatino Linotype" pitchFamily="18" charset="0"/>
              </a:rPr>
              <a:t>Economic</a:t>
            </a:r>
            <a:r>
              <a:rPr lang="fr-FR" sz="6000" i="1" dirty="0" smtClean="0">
                <a:latin typeface="Palatino Linotype" pitchFamily="18" charset="0"/>
              </a:rPr>
              <a:t> and Trade Agreement</a:t>
            </a:r>
            <a:r>
              <a:rPr lang="fr-FR" sz="6000" dirty="0" smtClean="0">
                <a:latin typeface="Palatino Linotype" pitchFamily="18" charset="0"/>
              </a:rPr>
              <a:t> (</a:t>
            </a:r>
            <a:r>
              <a:rPr lang="fr-FR" sz="6000" b="1" i="1" dirty="0" smtClean="0">
                <a:latin typeface="Palatino Linotype" pitchFamily="18" charset="0"/>
              </a:rPr>
              <a:t>CETA</a:t>
            </a:r>
            <a:r>
              <a:rPr lang="fr-FR" sz="6000" dirty="0" smtClean="0">
                <a:latin typeface="Palatino Linotype" pitchFamily="18" charset="0"/>
              </a:rPr>
              <a:t>), est le traité établi entre le </a:t>
            </a:r>
            <a:r>
              <a:rPr lang="fr-FR" sz="6000" dirty="0" smtClean="0">
                <a:latin typeface="Palatino Linotype" pitchFamily="18" charset="0"/>
                <a:hlinkClick r:id="rId2" tooltip="Canada"/>
              </a:rPr>
              <a:t>Canada</a:t>
            </a:r>
            <a:r>
              <a:rPr lang="fr-FR" sz="6000" dirty="0" smtClean="0">
                <a:latin typeface="Palatino Linotype" pitchFamily="18" charset="0"/>
              </a:rPr>
              <a:t> d'une part, et l'</a:t>
            </a:r>
            <a:r>
              <a:rPr lang="fr-FR" sz="6000" dirty="0" smtClean="0">
                <a:latin typeface="Palatino Linotype" pitchFamily="18" charset="0"/>
                <a:hlinkClick r:id="rId3" tooltip="Union européenne"/>
              </a:rPr>
              <a:t>Union européenne</a:t>
            </a:r>
            <a:r>
              <a:rPr lang="fr-FR" sz="6000" dirty="0" smtClean="0">
                <a:latin typeface="Palatino Linotype" pitchFamily="18" charset="0"/>
              </a:rPr>
              <a:t> — et ses 28 États </a:t>
            </a:r>
            <a:r>
              <a:rPr lang="fr-FR" sz="6000" dirty="0" smtClean="0">
                <a:latin typeface="Palatino Linotype" pitchFamily="18" charset="0"/>
              </a:rPr>
              <a:t>membres— </a:t>
            </a:r>
            <a:r>
              <a:rPr lang="fr-FR" sz="6000" dirty="0" smtClean="0">
                <a:latin typeface="Palatino Linotype" pitchFamily="18" charset="0"/>
              </a:rPr>
              <a:t>d'autre part</a:t>
            </a:r>
            <a:r>
              <a:rPr lang="fr-FR" sz="6000" baseline="30000" dirty="0" smtClean="0">
                <a:latin typeface="Palatino Linotype" pitchFamily="18" charset="0"/>
                <a:hlinkClick r:id="rId4"/>
              </a:rPr>
              <a:t>3</a:t>
            </a:r>
            <a:r>
              <a:rPr lang="fr-FR" sz="6000" dirty="0" smtClean="0">
                <a:latin typeface="Palatino Linotype" pitchFamily="18" charset="0"/>
              </a:rPr>
              <a:t>, </a:t>
            </a:r>
            <a:r>
              <a:rPr lang="fr-FR" sz="6000" dirty="0" smtClean="0">
                <a:latin typeface="Palatino Linotype" pitchFamily="18" charset="0"/>
              </a:rPr>
              <a:t>qui a été signé </a:t>
            </a:r>
            <a:r>
              <a:rPr lang="fr-FR" sz="6000" dirty="0" smtClean="0">
                <a:latin typeface="Palatino Linotype" pitchFamily="18" charset="0"/>
              </a:rPr>
              <a:t>le </a:t>
            </a:r>
            <a:r>
              <a:rPr lang="fr-FR" sz="6000" dirty="0" smtClean="0">
                <a:latin typeface="Palatino Linotype" pitchFamily="18" charset="0"/>
                <a:hlinkClick r:id="rId5" tooltip="30 octobre"/>
              </a:rPr>
              <a:t>30</a:t>
            </a:r>
            <a:r>
              <a:rPr lang="fr-FR" sz="6000" dirty="0" smtClean="0">
                <a:latin typeface="Palatino Linotype" pitchFamily="18" charset="0"/>
              </a:rPr>
              <a:t> </a:t>
            </a:r>
            <a:r>
              <a:rPr lang="fr-FR" sz="6000" dirty="0" smtClean="0">
                <a:latin typeface="Palatino Linotype" pitchFamily="18" charset="0"/>
                <a:hlinkClick r:id="rId6" tooltip="Octobre 2016"/>
              </a:rPr>
              <a:t>octobre</a:t>
            </a:r>
            <a:r>
              <a:rPr lang="fr-FR" sz="6000" dirty="0" smtClean="0">
                <a:latin typeface="Palatino Linotype" pitchFamily="18" charset="0"/>
              </a:rPr>
              <a:t> </a:t>
            </a:r>
            <a:r>
              <a:rPr lang="fr-FR" sz="6000" dirty="0" smtClean="0">
                <a:latin typeface="Palatino Linotype" pitchFamily="18" charset="0"/>
                <a:hlinkClick r:id="rId7" tooltip="2016"/>
              </a:rPr>
              <a:t>2016</a:t>
            </a:r>
            <a:r>
              <a:rPr lang="fr-FR" sz="6000" dirty="0" smtClean="0">
                <a:latin typeface="Palatino Linotype" pitchFamily="18" charset="0"/>
              </a:rPr>
              <a:t> par le Premier ministre canadien, </a:t>
            </a:r>
            <a:r>
              <a:rPr lang="fr-FR" sz="6000" dirty="0" smtClean="0">
                <a:latin typeface="Palatino Linotype" pitchFamily="18" charset="0"/>
                <a:hlinkClick r:id="rId8" tooltip="Justin Trudeau"/>
              </a:rPr>
              <a:t>Justin Trudeau</a:t>
            </a:r>
            <a:r>
              <a:rPr lang="fr-FR" sz="6000" dirty="0" smtClean="0">
                <a:latin typeface="Palatino Linotype" pitchFamily="18" charset="0"/>
              </a:rPr>
              <a:t>, et le président du Conseil européen </a:t>
            </a:r>
            <a:r>
              <a:rPr lang="fr-FR" sz="6000" dirty="0" smtClean="0">
                <a:latin typeface="Palatino Linotype" pitchFamily="18" charset="0"/>
                <a:hlinkClick r:id="rId9" tooltip="Donald Tusk"/>
              </a:rPr>
              <a:t>Donald Tusk</a:t>
            </a:r>
            <a:r>
              <a:rPr lang="fr-FR" sz="6000" baseline="30000" dirty="0" smtClean="0">
                <a:latin typeface="Palatino Linotype" pitchFamily="18" charset="0"/>
                <a:hlinkClick r:id="rId10"/>
              </a:rPr>
              <a:t>5</a:t>
            </a:r>
            <a:r>
              <a:rPr lang="fr-FR" sz="6000" dirty="0" smtClean="0">
                <a:latin typeface="Palatino Linotype" pitchFamily="18" charset="0"/>
              </a:rPr>
              <a:t>.</a:t>
            </a:r>
          </a:p>
          <a:p>
            <a:pPr algn="just">
              <a:buNone/>
            </a:pPr>
            <a:r>
              <a:rPr lang="fr-FR" sz="6000" dirty="0" smtClean="0">
                <a:latin typeface="Palatino Linotype" pitchFamily="18" charset="0"/>
              </a:rPr>
              <a:t>          </a:t>
            </a:r>
          </a:p>
          <a:p>
            <a:pPr algn="just">
              <a:buNone/>
            </a:pPr>
            <a:r>
              <a:rPr lang="fr-FR" sz="6000" dirty="0" smtClean="0">
                <a:latin typeface="Palatino Linotype" pitchFamily="18" charset="0"/>
              </a:rPr>
              <a:t> </a:t>
            </a:r>
            <a:r>
              <a:rPr lang="fr-FR" sz="6000" dirty="0" smtClean="0">
                <a:latin typeface="Palatino Linotype" pitchFamily="18" charset="0"/>
              </a:rPr>
              <a:t>        Avant </a:t>
            </a:r>
            <a:r>
              <a:rPr lang="fr-FR" sz="6000" dirty="0" smtClean="0">
                <a:latin typeface="Palatino Linotype" pitchFamily="18" charset="0"/>
              </a:rPr>
              <a:t>sa mise en </a:t>
            </a:r>
            <a:r>
              <a:rPr lang="fr-FR" sz="6000" dirty="0" smtClean="0">
                <a:latin typeface="Palatino Linotype" pitchFamily="18" charset="0"/>
              </a:rPr>
              <a:t>œuvre,</a:t>
            </a:r>
            <a:r>
              <a:rPr lang="fr-FR" sz="6000" dirty="0" smtClean="0">
                <a:latin typeface="Palatino Linotype" pitchFamily="18" charset="0"/>
              </a:rPr>
              <a:t> « </a:t>
            </a:r>
            <a:r>
              <a:rPr lang="fr-FR" sz="6000" i="1" dirty="0" smtClean="0">
                <a:latin typeface="Palatino Linotype" pitchFamily="18" charset="0"/>
              </a:rPr>
              <a:t>le </a:t>
            </a:r>
            <a:r>
              <a:rPr lang="fr-FR" sz="6000" i="1" dirty="0" smtClean="0">
                <a:latin typeface="Palatino Linotype" pitchFamily="18" charset="0"/>
              </a:rPr>
              <a:t>texte de l'entente doit être ratifié par les parlements canadiens et ceux des vingt-huit États de l'Union </a:t>
            </a:r>
            <a:r>
              <a:rPr lang="fr-FR" sz="6000" i="1" dirty="0" smtClean="0">
                <a:latin typeface="Palatino Linotype" pitchFamily="18" charset="0"/>
              </a:rPr>
              <a:t>européenne</a:t>
            </a:r>
            <a:r>
              <a:rPr lang="fr-FR" sz="6000" dirty="0" smtClean="0">
                <a:latin typeface="Palatino Linotype" pitchFamily="18" charset="0"/>
              </a:rPr>
              <a:t>». </a:t>
            </a:r>
            <a:r>
              <a:rPr lang="fr-FR" sz="6000" dirty="0" smtClean="0">
                <a:latin typeface="Palatino Linotype" pitchFamily="18" charset="0"/>
              </a:rPr>
              <a:t>L'application provisoire de l'accord, qui concerne plus de 90 % de ses dispositions, </a:t>
            </a:r>
            <a:r>
              <a:rPr lang="fr-FR" sz="6000" dirty="0" smtClean="0">
                <a:latin typeface="Palatino Linotype" pitchFamily="18" charset="0"/>
              </a:rPr>
              <a:t>est intervenue </a:t>
            </a:r>
            <a:r>
              <a:rPr lang="fr-FR" sz="6000" dirty="0" smtClean="0">
                <a:latin typeface="Palatino Linotype" pitchFamily="18" charset="0"/>
              </a:rPr>
              <a:t>le 21 septembre </a:t>
            </a:r>
            <a:r>
              <a:rPr lang="fr-FR" sz="6000" dirty="0" smtClean="0">
                <a:latin typeface="Palatino Linotype" pitchFamily="18" charset="0"/>
              </a:rPr>
              <a:t>2017</a:t>
            </a:r>
            <a:r>
              <a:rPr lang="fr-FR" sz="6000" baseline="30000" dirty="0" smtClean="0">
                <a:latin typeface="Palatino Linotype" pitchFamily="18" charset="0"/>
              </a:rPr>
              <a:t>.</a:t>
            </a:r>
            <a:r>
              <a:rPr lang="fr-FR" sz="6000" dirty="0" smtClean="0">
                <a:latin typeface="Palatino Linotype" pitchFamily="18" charset="0"/>
              </a:rPr>
              <a:t>  </a:t>
            </a:r>
          </a:p>
          <a:p>
            <a:pPr algn="just">
              <a:buNone/>
            </a:pPr>
            <a:r>
              <a:rPr lang="fr-FR" sz="6000" dirty="0" smtClean="0">
                <a:latin typeface="Palatino Linotype" pitchFamily="18" charset="0"/>
              </a:rPr>
              <a:t>          </a:t>
            </a:r>
          </a:p>
          <a:p>
            <a:pPr algn="just">
              <a:buNone/>
            </a:pPr>
            <a:r>
              <a:rPr lang="fr-FR" sz="6000" dirty="0" smtClean="0">
                <a:latin typeface="Palatino Linotype" pitchFamily="18" charset="0"/>
              </a:rPr>
              <a:t> </a:t>
            </a:r>
            <a:r>
              <a:rPr lang="fr-FR" sz="6000" dirty="0" smtClean="0">
                <a:latin typeface="Palatino Linotype" pitchFamily="18" charset="0"/>
              </a:rPr>
              <a:t>        </a:t>
            </a:r>
            <a:r>
              <a:rPr lang="fr-FR" sz="6000" b="1" dirty="0" smtClean="0">
                <a:latin typeface="Palatino Linotype" pitchFamily="18" charset="0"/>
              </a:rPr>
              <a:t>Le </a:t>
            </a:r>
            <a:r>
              <a:rPr lang="fr-FR" sz="6000" b="1" dirty="0" smtClean="0">
                <a:latin typeface="Palatino Linotype" pitchFamily="18" charset="0"/>
              </a:rPr>
              <a:t>CETA  implique la suppression des droits de douane pour presque tous les produits, </a:t>
            </a:r>
            <a:r>
              <a:rPr lang="fr-FR" sz="6000" dirty="0" smtClean="0">
                <a:latin typeface="Palatino Linotype" pitchFamily="18" charset="0"/>
              </a:rPr>
              <a:t>soit près de 98 % des droits de douanes entre les deux régions, dès la mise en œuvre de l'accord.  Pour certains produits l'élimination des droits de douanes est progressive sur 3, 5 ou 7 ans, </a:t>
            </a:r>
            <a:r>
              <a:rPr lang="fr-FR" sz="6000" dirty="0" smtClean="0">
                <a:latin typeface="Palatino Linotype" pitchFamily="18" charset="0"/>
              </a:rPr>
              <a:t>notamment pour le </a:t>
            </a:r>
            <a:r>
              <a:rPr lang="fr-FR" sz="6000" dirty="0" smtClean="0">
                <a:latin typeface="Palatino Linotype" pitchFamily="18" charset="0"/>
              </a:rPr>
              <a:t>secteur automobile, certains produits de la mer et quelques produits </a:t>
            </a:r>
            <a:r>
              <a:rPr lang="fr-FR" sz="6000" dirty="0" smtClean="0">
                <a:latin typeface="Palatino Linotype" pitchFamily="18" charset="0"/>
              </a:rPr>
              <a:t>agricoles.</a:t>
            </a:r>
            <a:endParaRPr lang="fr-FR" sz="6000" dirty="0" smtClean="0">
              <a:latin typeface="Palatino Linotype" pitchFamily="18" charset="0"/>
            </a:endParaRPr>
          </a:p>
          <a:p>
            <a:pPr algn="just">
              <a:buNone/>
            </a:pPr>
            <a:r>
              <a:rPr lang="fr-FR" sz="6000" dirty="0" smtClean="0">
                <a:latin typeface="Palatino Linotype" pitchFamily="18" charset="0"/>
              </a:rPr>
              <a:t>         </a:t>
            </a:r>
            <a:endParaRPr lang="fr-FR" sz="6000" dirty="0" smtClean="0">
              <a:latin typeface="Palatino Linotype" pitchFamily="18" charset="0"/>
            </a:endParaRPr>
          </a:p>
          <a:p>
            <a:pPr algn="just">
              <a:buNone/>
            </a:pPr>
            <a:r>
              <a:rPr lang="fr-FR" sz="6000" dirty="0" smtClean="0">
                <a:latin typeface="Palatino Linotype" pitchFamily="18" charset="0"/>
              </a:rPr>
              <a:t> </a:t>
            </a:r>
            <a:endParaRPr lang="fr-FR" sz="6000" dirty="0" smtClean="0"/>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8435280" cy="764704"/>
          </a:xfrm>
        </p:spPr>
        <p:txBody>
          <a:bodyPr>
            <a:normAutofit/>
          </a:bodyPr>
          <a:lstStyle/>
          <a:p>
            <a:pPr algn="ctr"/>
            <a:r>
              <a:rPr lang="fr-FR" sz="3600" b="1" dirty="0" smtClean="0">
                <a:latin typeface="Palatino Linotype" pitchFamily="18" charset="0"/>
              </a:rPr>
              <a:t>Les </a:t>
            </a:r>
            <a:r>
              <a:rPr lang="fr-FR" sz="3600" b="1" i="1" dirty="0" smtClean="0">
                <a:latin typeface="Palatino Linotype" pitchFamily="18" charset="0"/>
              </a:rPr>
              <a:t>BRICS</a:t>
            </a:r>
            <a:r>
              <a:rPr lang="fr-FR" sz="3600" b="1" dirty="0" smtClean="0">
                <a:latin typeface="Palatino Linotype" pitchFamily="18" charset="0"/>
              </a:rPr>
              <a:t> </a:t>
            </a:r>
            <a:endParaRPr lang="fr-FR" sz="3600" b="1" dirty="0">
              <a:latin typeface="Palatino Linotype" pitchFamily="18" charset="0"/>
            </a:endParaRPr>
          </a:p>
        </p:txBody>
      </p:sp>
      <p:sp>
        <p:nvSpPr>
          <p:cNvPr id="3" name="Espace réservé du contenu 2"/>
          <p:cNvSpPr>
            <a:spLocks noGrp="1"/>
          </p:cNvSpPr>
          <p:nvPr>
            <p:ph idx="1"/>
          </p:nvPr>
        </p:nvSpPr>
        <p:spPr>
          <a:xfrm>
            <a:off x="0" y="714356"/>
            <a:ext cx="8892480" cy="6143644"/>
          </a:xfrm>
        </p:spPr>
        <p:txBody>
          <a:bodyPr>
            <a:normAutofit fontScale="25000" lnSpcReduction="20000"/>
          </a:bodyPr>
          <a:lstStyle/>
          <a:p>
            <a:pPr algn="just">
              <a:buNone/>
            </a:pPr>
            <a:r>
              <a:rPr lang="fr-FR" sz="11200" b="1" smtClean="0">
                <a:latin typeface="Palatino Linotype" pitchFamily="18" charset="0"/>
              </a:rPr>
              <a:t>    BRICS</a:t>
            </a:r>
            <a:r>
              <a:rPr lang="fr-FR" sz="11200" b="1" dirty="0" smtClean="0">
                <a:latin typeface="Palatino Linotype" pitchFamily="18" charset="0"/>
              </a:rPr>
              <a:t> désigne 5 pays qui se réunissent en sommet annuels : Brésil, Russie, Inde, Chine,</a:t>
            </a:r>
            <a:r>
              <a:rPr lang="fr-FR" sz="11200" b="1" smtClean="0">
                <a:latin typeface="Palatino Linotype" pitchFamily="18" charset="0"/>
              </a:rPr>
              <a:t> Afrique </a:t>
            </a:r>
            <a:r>
              <a:rPr lang="fr-FR" sz="11200" b="1" dirty="0" smtClean="0">
                <a:latin typeface="Palatino Linotype" pitchFamily="18" charset="0"/>
              </a:rPr>
              <a:t>du Sud</a:t>
            </a:r>
          </a:p>
          <a:p>
            <a:pPr algn="just"/>
            <a:endParaRPr lang="fr-FR" sz="11200" b="1" dirty="0" smtClean="0">
              <a:latin typeface="Palatino Linotype" pitchFamily="18" charset="0"/>
            </a:endParaRPr>
          </a:p>
          <a:p>
            <a:pPr algn="just"/>
            <a:r>
              <a:rPr lang="fr-FR" sz="11200" b="1" dirty="0" smtClean="0">
                <a:latin typeface="Palatino Linotype" pitchFamily="18" charset="0"/>
              </a:rPr>
              <a:t>Quatre sont des puissances émergentes. En 2014, ils sont respectivement les 7ème, 8ème, 10ème, 2ème et 29ème puissances mondiales en terme de PIB nominal. En 10 ans, leur place dans l'économie mondiale a fortement progressé : 16 % du PIB mondial en 2001, 27 % en 2011 et pourrait atteindre  40 % en 2025</a:t>
            </a:r>
            <a:r>
              <a:rPr lang="fr-FR" sz="11200" b="1" baseline="30000" dirty="0" smtClean="0">
                <a:latin typeface="Palatino Linotype" pitchFamily="18" charset="0"/>
              </a:rPr>
              <a:t> </a:t>
            </a:r>
            <a:r>
              <a:rPr lang="fr-FR" sz="11200" b="1" dirty="0" smtClean="0">
                <a:latin typeface="Palatino Linotype" pitchFamily="18" charset="0"/>
              </a:rPr>
              <a:t>. </a:t>
            </a:r>
          </a:p>
          <a:p>
            <a:pPr algn="just"/>
            <a:endParaRPr lang="fr-FR" sz="11200" b="1" dirty="0" smtClean="0">
              <a:latin typeface="Palatino Linotype" pitchFamily="18" charset="0"/>
            </a:endParaRPr>
          </a:p>
          <a:p>
            <a:pPr algn="just"/>
            <a:r>
              <a:rPr lang="fr-FR" sz="11200" b="1" dirty="0" smtClean="0">
                <a:latin typeface="Palatino Linotype" pitchFamily="18" charset="0"/>
              </a:rPr>
              <a:t>En 2014, les BRICS affichaient un PIB cumulé de plus de 14 milliards de dollars,  soit presque autant que celui des 28 pays de l’UE réunis (18. 874) et proche de celui des États-Unis (17. 528).</a:t>
            </a:r>
          </a:p>
          <a:p>
            <a:endParaRPr lang="fr-FR" sz="9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descr="Cartes des pays du BRIC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www.lobservateur.cd/wp-content/uploads/2014/07/BRIC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04088"/>
            <a:ext cx="8219256" cy="3156960"/>
          </a:xfrm>
        </p:spPr>
        <p:txBody>
          <a:bodyPr>
            <a:normAutofit fontScale="90000"/>
          </a:bodyPr>
          <a:lstStyle/>
          <a:p>
            <a:pPr algn="ctr"/>
            <a:r>
              <a:rPr lang="fr-FR" sz="4000" b="1" dirty="0" smtClean="0">
                <a:latin typeface="Palatino Linotype" pitchFamily="18" charset="0"/>
              </a:rPr>
              <a:t/>
            </a:r>
            <a:br>
              <a:rPr lang="fr-FR" sz="4000" b="1" dirty="0" smtClean="0">
                <a:latin typeface="Palatino Linotype" pitchFamily="18" charset="0"/>
              </a:rPr>
            </a:br>
            <a:r>
              <a:rPr lang="fr-FR" sz="4000" b="1" dirty="0" smtClean="0">
                <a:latin typeface="Palatino Linotype" pitchFamily="18" charset="0"/>
              </a:rPr>
              <a:t/>
            </a:r>
            <a:br>
              <a:rPr lang="fr-FR" sz="4000" b="1" dirty="0" smtClean="0">
                <a:latin typeface="Palatino Linotype" pitchFamily="18" charset="0"/>
              </a:rPr>
            </a:br>
            <a:r>
              <a:rPr lang="fr-FR" sz="4000" b="1" dirty="0" smtClean="0">
                <a:latin typeface="Palatino Linotype" pitchFamily="18" charset="0"/>
              </a:rPr>
              <a:t/>
            </a:r>
            <a:br>
              <a:rPr lang="fr-FR" sz="4000" b="1" dirty="0" smtClean="0">
                <a:latin typeface="Palatino Linotype" pitchFamily="18" charset="0"/>
              </a:rPr>
            </a:br>
            <a:r>
              <a:rPr lang="fr-FR" sz="4000" b="1" dirty="0" smtClean="0">
                <a:latin typeface="Palatino Linotype" pitchFamily="18" charset="0"/>
              </a:rPr>
              <a:t/>
            </a:r>
            <a:br>
              <a:rPr lang="fr-FR" sz="4000" b="1" dirty="0" smtClean="0">
                <a:latin typeface="Palatino Linotype" pitchFamily="18" charset="0"/>
              </a:rPr>
            </a:br>
            <a:r>
              <a:rPr lang="fr-FR" b="1" dirty="0" smtClean="0">
                <a:latin typeface="Palatino Linotype" pitchFamily="18" charset="0"/>
              </a:rPr>
              <a:t>Le Maroc dans </a:t>
            </a:r>
            <a:br>
              <a:rPr lang="fr-FR" b="1" dirty="0" smtClean="0">
                <a:latin typeface="Palatino Linotype" pitchFamily="18" charset="0"/>
              </a:rPr>
            </a:br>
            <a:r>
              <a:rPr lang="fr-FR" b="1" dirty="0" smtClean="0">
                <a:latin typeface="Palatino Linotype" pitchFamily="18" charset="0"/>
              </a:rPr>
              <a:t>le libre-échange global </a:t>
            </a:r>
            <a:endParaRPr lang="fr-FR" b="1" dirty="0">
              <a:latin typeface="Palatino Linotype" pitchFamily="18" charset="0"/>
            </a:endParaRPr>
          </a:p>
        </p:txBody>
      </p:sp>
      <p:sp>
        <p:nvSpPr>
          <p:cNvPr id="3" name="Espace réservé du contenu 2"/>
          <p:cNvSpPr>
            <a:spLocks noGrp="1"/>
          </p:cNvSpPr>
          <p:nvPr>
            <p:ph idx="1"/>
          </p:nvPr>
        </p:nvSpPr>
        <p:spPr>
          <a:xfrm flipV="1">
            <a:off x="395536" y="1412776"/>
            <a:ext cx="8291264" cy="522704"/>
          </a:xfrm>
        </p:spPr>
        <p:txBody>
          <a:bodyPr>
            <a:normAutofit fontScale="92500" lnSpcReduction="10000"/>
          </a:bodyPr>
          <a:lstStyle/>
          <a:p>
            <a:pPr>
              <a:buNone/>
            </a:pPr>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a:xfrm>
            <a:off x="0" y="428604"/>
            <a:ext cx="8686800" cy="6215106"/>
          </a:xfrm>
        </p:spPr>
        <p:txBody>
          <a:bodyPr>
            <a:normAutofit fontScale="92500" lnSpcReduction="20000"/>
          </a:bodyPr>
          <a:lstStyle/>
          <a:p>
            <a:pPr algn="just">
              <a:buNone/>
            </a:pPr>
            <a:r>
              <a:rPr lang="fr-FR" sz="2800" dirty="0" smtClean="0">
                <a:latin typeface="Palatino Linotype" pitchFamily="18" charset="0"/>
              </a:rPr>
              <a:t>       Au cours des deux dernières décennies, le Maroc a développé des liens commerciaux avec de nombreux pays à travers la conclusion d’</a:t>
            </a:r>
            <a:r>
              <a:rPr lang="fr-FR" sz="2800" b="1" dirty="0" smtClean="0">
                <a:latin typeface="Palatino Linotype" pitchFamily="18" charset="0"/>
              </a:rPr>
              <a:t>accords de libre-échange</a:t>
            </a:r>
            <a:r>
              <a:rPr lang="fr-FR" sz="2800" dirty="0" smtClean="0">
                <a:latin typeface="Palatino Linotype" pitchFamily="18" charset="0"/>
              </a:rPr>
              <a:t>. Les plus importants ont été signés avec l’Union Européenne, l’accord d’</a:t>
            </a:r>
            <a:r>
              <a:rPr lang="fr-FR" sz="2800" dirty="0" err="1" smtClean="0">
                <a:latin typeface="Palatino Linotype" pitchFamily="18" charset="0"/>
              </a:rPr>
              <a:t>agadir</a:t>
            </a:r>
            <a:r>
              <a:rPr lang="fr-FR" sz="2800" dirty="0" smtClean="0">
                <a:latin typeface="Palatino Linotype" pitchFamily="18" charset="0"/>
              </a:rPr>
              <a:t> et les accords signés avec les Etats-Unis et la Turquie.  </a:t>
            </a:r>
          </a:p>
          <a:p>
            <a:pPr algn="just">
              <a:buNone/>
            </a:pPr>
            <a:r>
              <a:rPr lang="fr-FR" sz="2800" dirty="0" smtClean="0">
                <a:latin typeface="Palatino Linotype" pitchFamily="18" charset="0"/>
              </a:rPr>
              <a:t>         Le Maroc a ainsi signé un </a:t>
            </a:r>
            <a:r>
              <a:rPr lang="fr-FR" sz="2800" b="1" i="1" dirty="0" smtClean="0">
                <a:latin typeface="Palatino Linotype" pitchFamily="18" charset="0"/>
              </a:rPr>
              <a:t>accord d’association</a:t>
            </a:r>
            <a:r>
              <a:rPr lang="fr-FR" sz="2800" dirty="0" smtClean="0">
                <a:latin typeface="Palatino Linotype" pitchFamily="18" charset="0"/>
              </a:rPr>
              <a:t> avec l’Union européenne, en 1996,  prévoyant l’établissement d’</a:t>
            </a:r>
            <a:r>
              <a:rPr lang="fr-FR" sz="2800" b="1" dirty="0" smtClean="0">
                <a:latin typeface="Palatino Linotype" pitchFamily="18" charset="0"/>
              </a:rPr>
              <a:t>une zone de libre-échange</a:t>
            </a:r>
            <a:r>
              <a:rPr lang="fr-FR" sz="2800" dirty="0" smtClean="0">
                <a:latin typeface="Palatino Linotype" pitchFamily="18" charset="0"/>
              </a:rPr>
              <a:t>. Un accord entré en vigueur en mars 2000. </a:t>
            </a:r>
          </a:p>
          <a:p>
            <a:pPr algn="just">
              <a:buNone/>
            </a:pPr>
            <a:r>
              <a:rPr lang="fr-FR" sz="2800" dirty="0" smtClean="0">
                <a:latin typeface="Palatino Linotype" pitchFamily="18" charset="0"/>
              </a:rPr>
              <a:t>       La Maroc a aussi signé l’</a:t>
            </a:r>
            <a:r>
              <a:rPr lang="fr-FR" sz="2800" b="1" dirty="0" smtClean="0">
                <a:latin typeface="Palatino Linotype" pitchFamily="18" charset="0"/>
              </a:rPr>
              <a:t>Accord d’Agadir </a:t>
            </a:r>
            <a:r>
              <a:rPr lang="fr-FR" sz="2800" dirty="0" smtClean="0">
                <a:latin typeface="Palatino Linotype" pitchFamily="18" charset="0"/>
              </a:rPr>
              <a:t>avec la Tunisie, l’Egypte et la Jordanie. </a:t>
            </a:r>
          </a:p>
          <a:p>
            <a:pPr algn="just">
              <a:buNone/>
            </a:pPr>
            <a:r>
              <a:rPr lang="fr-FR" sz="2800" dirty="0" smtClean="0">
                <a:latin typeface="Palatino Linotype" pitchFamily="18" charset="0"/>
              </a:rPr>
              <a:t>          En 2004, un accord de libre-échange a été signé avec les </a:t>
            </a:r>
            <a:r>
              <a:rPr lang="fr-FR" sz="2800" b="1" dirty="0" smtClean="0">
                <a:latin typeface="Palatino Linotype" pitchFamily="18" charset="0"/>
              </a:rPr>
              <a:t>Etats-Unis</a:t>
            </a:r>
            <a:r>
              <a:rPr lang="fr-FR" sz="2800" dirty="0" smtClean="0">
                <a:latin typeface="Palatino Linotype" pitchFamily="18" charset="0"/>
              </a:rPr>
              <a:t>, entré en vigueur en janvier 2006. </a:t>
            </a:r>
          </a:p>
          <a:p>
            <a:pPr algn="just">
              <a:buNone/>
            </a:pPr>
            <a:r>
              <a:rPr lang="fr-FR" sz="2800" dirty="0" smtClean="0">
                <a:latin typeface="Palatino Linotype" pitchFamily="18" charset="0"/>
              </a:rPr>
              <a:t>         Un accord de libre-échange a également été conclu avec la </a:t>
            </a:r>
            <a:r>
              <a:rPr lang="fr-FR" sz="2800" b="1" dirty="0" smtClean="0">
                <a:latin typeface="Palatino Linotype" pitchFamily="18" charset="0"/>
              </a:rPr>
              <a:t>Turquie</a:t>
            </a:r>
            <a:r>
              <a:rPr lang="fr-FR" sz="2800" dirty="0" smtClean="0">
                <a:latin typeface="Palatino Linotype" pitchFamily="18" charset="0"/>
              </a:rPr>
              <a:t>, la même année, entré en vigueur en janvier 2006. </a:t>
            </a:r>
            <a:endParaRPr lang="en-US" sz="2800" dirty="0">
              <a:latin typeface="Palatino Linotype"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1026" name="Picture 2" descr="http://leconomiste.com/sites/default/files/p4_2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95234" name="Picture 2" descr="RÃ©sultat de recherche d'images pour &quot;l'accord d'association maroc-union europÃ©enne&quot;"/>
          <p:cNvPicPr>
            <a:picLocks noChangeAspect="1" noChangeArrowheads="1"/>
          </p:cNvPicPr>
          <p:nvPr/>
        </p:nvPicPr>
        <p:blipFill>
          <a:blip r:embed="rId2"/>
          <a:srcRect/>
          <a:stretch>
            <a:fillRect/>
          </a:stretch>
        </p:blipFill>
        <p:spPr bwMode="auto">
          <a:xfrm>
            <a:off x="0" y="0"/>
            <a:ext cx="885828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95536" y="764704"/>
            <a:ext cx="8291264" cy="5559896"/>
          </a:xfrm>
        </p:spPr>
        <p:txBody>
          <a:bodyPr>
            <a:normAutofit fontScale="85000" lnSpcReduction="20000"/>
          </a:bodyPr>
          <a:lstStyle/>
          <a:p>
            <a:pPr algn="just"/>
            <a:endParaRPr lang="fr-FR" sz="3000" b="1" dirty="0" smtClean="0">
              <a:latin typeface="Palatino Linotype" pitchFamily="18" charset="0"/>
            </a:endParaRPr>
          </a:p>
          <a:p>
            <a:pPr algn="just"/>
            <a:r>
              <a:rPr lang="fr-FR" sz="3000" b="1" dirty="0" smtClean="0">
                <a:latin typeface="Palatino Linotype" pitchFamily="18" charset="0"/>
              </a:rPr>
              <a:t>L’ALENA est une extension au Mexique de l'</a:t>
            </a:r>
            <a:r>
              <a:rPr lang="fr-FR" sz="3000" b="1" i="1" dirty="0" smtClean="0">
                <a:latin typeface="Palatino Linotype" pitchFamily="18" charset="0"/>
              </a:rPr>
              <a:t>Accord de libre-échange </a:t>
            </a:r>
            <a:r>
              <a:rPr lang="fr-FR" sz="3000" b="1" i="1" dirty="0" err="1" smtClean="0">
                <a:latin typeface="Palatino Linotype" pitchFamily="18" charset="0"/>
              </a:rPr>
              <a:t>Canado-Américain</a:t>
            </a:r>
            <a:r>
              <a:rPr lang="fr-FR" sz="3000" b="1" i="1" dirty="0" smtClean="0">
                <a:latin typeface="Palatino Linotype" pitchFamily="18" charset="0"/>
              </a:rPr>
              <a:t> </a:t>
            </a:r>
            <a:r>
              <a:rPr lang="fr-FR" sz="3000" b="1" dirty="0" smtClean="0">
                <a:latin typeface="Palatino Linotype" pitchFamily="18" charset="0"/>
              </a:rPr>
              <a:t>de 1989. </a:t>
            </a:r>
          </a:p>
          <a:p>
            <a:pPr algn="just"/>
            <a:endParaRPr lang="fr-FR" sz="3000" b="1" dirty="0" smtClean="0">
              <a:latin typeface="Palatino Linotype" pitchFamily="18" charset="0"/>
            </a:endParaRPr>
          </a:p>
          <a:p>
            <a:pPr algn="just"/>
            <a:r>
              <a:rPr lang="fr-FR" sz="3000" b="1" dirty="0" smtClean="0">
                <a:latin typeface="Palatino Linotype" pitchFamily="18" charset="0"/>
              </a:rPr>
              <a:t>L’accord donne naissance à la plus vaste  zone de libre-échange au monde, formée par les États-Unis, le Canada et le Mexique, peuplée par près de 480 millions d'habitants.</a:t>
            </a:r>
          </a:p>
          <a:p>
            <a:pPr algn="just"/>
            <a:endParaRPr lang="fr-FR" sz="3000" b="1" dirty="0" smtClean="0">
              <a:latin typeface="Palatino Linotype" pitchFamily="18" charset="0"/>
            </a:endParaRPr>
          </a:p>
          <a:p>
            <a:pPr algn="just"/>
            <a:r>
              <a:rPr lang="fr-FR" sz="3000" b="1" dirty="0" smtClean="0">
                <a:latin typeface="Palatino Linotype" pitchFamily="18" charset="0"/>
              </a:rPr>
              <a:t>L’ALENA est d’abord et avant tout une réponse aux avancées de la construction européenne, symbolisée par le </a:t>
            </a:r>
            <a:r>
              <a:rPr lang="fr-FR" sz="3000" b="1" i="1" dirty="0" smtClean="0">
                <a:latin typeface="Palatino Linotype" pitchFamily="18" charset="0"/>
              </a:rPr>
              <a:t>Traité de Maastricht </a:t>
            </a:r>
            <a:r>
              <a:rPr lang="fr-FR" sz="3000" b="1" dirty="0" smtClean="0">
                <a:latin typeface="Palatino Linotype" pitchFamily="18" charset="0"/>
              </a:rPr>
              <a:t>signé en 1992, qui donne naissance à l’</a:t>
            </a:r>
            <a:r>
              <a:rPr lang="fr-FR" sz="3000" b="1" i="1" dirty="0" smtClean="0">
                <a:latin typeface="Palatino Linotype" pitchFamily="18" charset="0"/>
              </a:rPr>
              <a:t>Union Européenne</a:t>
            </a:r>
            <a:r>
              <a:rPr lang="fr-FR" sz="3000" b="1" dirty="0" smtClean="0">
                <a:latin typeface="Palatino Linotype" pitchFamily="18" charset="0"/>
              </a:rPr>
              <a:t>, crée une </a:t>
            </a:r>
            <a:r>
              <a:rPr lang="fr-FR" sz="3000" b="1" i="1" dirty="0" smtClean="0">
                <a:latin typeface="Palatino Linotype" pitchFamily="18" charset="0"/>
              </a:rPr>
              <a:t>citoyenneté européenne </a:t>
            </a:r>
            <a:r>
              <a:rPr lang="fr-FR" sz="3000" b="1" dirty="0" smtClean="0">
                <a:latin typeface="Palatino Linotype" pitchFamily="18" charset="0"/>
              </a:rPr>
              <a:t>et lance la </a:t>
            </a:r>
            <a:r>
              <a:rPr lang="fr-FR" sz="3000" b="1" i="1" dirty="0" smtClean="0">
                <a:latin typeface="Palatino Linotype" pitchFamily="18" charset="0"/>
              </a:rPr>
              <a:t>monnaie unique</a:t>
            </a:r>
            <a:r>
              <a:rPr lang="fr-FR" sz="3000" b="1" dirty="0" smtClean="0">
                <a:latin typeface="Palatino Linotype" pitchFamily="18" charset="0"/>
              </a:rPr>
              <a:t>. </a:t>
            </a:r>
          </a:p>
          <a:p>
            <a:pPr algn="just">
              <a:buNone/>
            </a:pPr>
            <a:endParaRPr lang="fr-FR" sz="2800" b="1" dirty="0" smtClean="0">
              <a:latin typeface="Palatino Linotype" pitchFamily="18" charset="0"/>
            </a:endParaRPr>
          </a:p>
          <a:p>
            <a:pPr algn="just"/>
            <a:endParaRPr lang="fr-F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96258" name="Picture 2" descr="RÃ©sultat de recherche d'images pour &quot;l'accord d'association maroc-union europÃ©enne&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97282" name="Picture 2" descr="RÃ©sultat de recherche d'images pour &quot;union du maghreb arabe&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
        <p:nvSpPr>
          <p:cNvPr id="439298" name="AutoShape 2" descr="Résultat de recherche d'images pour &quot;photos de l'UM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39300" name="AutoShape 4" descr="Résultat de recherche d'images pour &quot;photos de l'UM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39302" name="Picture 6" descr="https://lh6.googleusercontent.com/ssofmu3drNa8P-tl8SSEbNI13_KnvXQFtV10oPjctt0zr8Hi_cX1VjBtCOxnCh2kE14EfCMl3R9lJvZWO1sZ4dteQpobXxhErQgo_M_eHQYNKxyEI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3600" b="1" dirty="0" smtClean="0">
                <a:latin typeface="Palatino Linotype" pitchFamily="18" charset="0"/>
              </a:rPr>
              <a:t>L’Union du Maghreb Arabe, UMA</a:t>
            </a:r>
            <a:br>
              <a:rPr lang="fr-FR" sz="3600" b="1" dirty="0" smtClean="0">
                <a:latin typeface="Palatino Linotype" pitchFamily="18" charset="0"/>
              </a:rPr>
            </a:br>
            <a:r>
              <a:rPr lang="fr-FR" sz="3600" b="1" dirty="0" smtClean="0">
                <a:latin typeface="Palatino Linotype" pitchFamily="18" charset="0"/>
              </a:rPr>
              <a:t>un espoir avorté </a:t>
            </a:r>
            <a:endParaRPr lang="fr-FR" sz="3600" b="1" dirty="0">
              <a:latin typeface="Palatino Linotype" pitchFamily="18" charset="0"/>
            </a:endParaRPr>
          </a:p>
        </p:txBody>
      </p:sp>
      <p:sp>
        <p:nvSpPr>
          <p:cNvPr id="3" name="Espace réservé du contenu 2"/>
          <p:cNvSpPr>
            <a:spLocks noGrp="1"/>
          </p:cNvSpPr>
          <p:nvPr>
            <p:ph idx="1"/>
          </p:nvPr>
        </p:nvSpPr>
        <p:spPr>
          <a:xfrm>
            <a:off x="0" y="1857364"/>
            <a:ext cx="8686800" cy="5000636"/>
          </a:xfrm>
        </p:spPr>
        <p:txBody>
          <a:bodyPr>
            <a:normAutofit fontScale="25000" lnSpcReduction="20000"/>
          </a:bodyPr>
          <a:lstStyle/>
          <a:p>
            <a:pPr algn="just"/>
            <a:r>
              <a:rPr lang="fr-FR" sz="9600" b="1" dirty="0" smtClean="0">
                <a:latin typeface="Palatino Linotype" pitchFamily="18" charset="0"/>
              </a:rPr>
              <a:t>L'UMA a été fondée le 17 février 1989, date à laquelle le Traité constitutif a été signé par les Cinq Chefs d'Etats à Marrakech. </a:t>
            </a:r>
          </a:p>
          <a:p>
            <a:pPr algn="just"/>
            <a:endParaRPr lang="fr-FR" sz="9600" b="1" dirty="0" smtClean="0">
              <a:latin typeface="Palatino Linotype" pitchFamily="18" charset="0"/>
            </a:endParaRPr>
          </a:p>
          <a:p>
            <a:pPr algn="just"/>
            <a:r>
              <a:rPr lang="fr-FR" sz="9600" b="1" dirty="0" smtClean="0">
                <a:latin typeface="Palatino Linotype" pitchFamily="18" charset="0"/>
              </a:rPr>
              <a:t>L'UMA désigne l'organisation économique et politique formée par l'Algérie, la Libye, le Maroc, la Tunisie ainsi que la Mauritanie — et dont le siège du secrétariat général est situé à Rabat. La population totale des États membres s'élevait à 90 344 000 habitants en 2012.</a:t>
            </a:r>
          </a:p>
          <a:p>
            <a:pPr algn="just"/>
            <a:endParaRPr lang="fr-FR" sz="9600" b="1" dirty="0" smtClean="0">
              <a:latin typeface="Palatino Linotype" pitchFamily="18" charset="0"/>
            </a:endParaRPr>
          </a:p>
          <a:p>
            <a:pPr algn="just"/>
            <a:r>
              <a:rPr lang="fr-FR" sz="9600" b="1" dirty="0" smtClean="0">
                <a:latin typeface="Palatino Linotype" pitchFamily="18" charset="0"/>
              </a:rPr>
              <a:t>L’UMA est à l'évidence une réalisation géostratégique importante. Dans les faits, elle n'a pas d’existence effective. L'UMA reste prisonnière des différends entre chacun des pays, en particulier le différent </a:t>
            </a:r>
            <a:r>
              <a:rPr lang="fr-FR" sz="9600" b="1" dirty="0" err="1" smtClean="0">
                <a:latin typeface="Palatino Linotype" pitchFamily="18" charset="0"/>
              </a:rPr>
              <a:t>Maroco</a:t>
            </a:r>
            <a:r>
              <a:rPr lang="fr-FR" sz="9600" b="1" dirty="0" smtClean="0">
                <a:latin typeface="Palatino Linotype" pitchFamily="18" charset="0"/>
              </a:rPr>
              <a:t>-Algérien. </a:t>
            </a:r>
            <a:endParaRPr lang="fr-FR" sz="9600" dirty="0" smtClean="0">
              <a:latin typeface="Palatino Linotype" pitchFamily="18" charset="0"/>
            </a:endParaRPr>
          </a:p>
          <a:p>
            <a:endParaRPr lang="fr-F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41346" name="Picture 2" descr="http://www.lematindz.net/thumbnail.php?file=2013/02/UMA_121571945.jpg&amp;size=article_medium"/>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19256" cy="1124744"/>
          </a:xfrm>
        </p:spPr>
        <p:txBody>
          <a:bodyPr>
            <a:normAutofit/>
          </a:bodyPr>
          <a:lstStyle/>
          <a:p>
            <a:pPr algn="ctr"/>
            <a:r>
              <a:rPr lang="fr-FR" sz="4000" b="1" dirty="0" smtClean="0">
                <a:latin typeface="Palatino Linotype" pitchFamily="18" charset="0"/>
              </a:rPr>
              <a:t>L’accord d’Agadir </a:t>
            </a:r>
            <a:endParaRPr lang="fr-FR" sz="4000" b="1" dirty="0">
              <a:latin typeface="Palatino Linotype" pitchFamily="18" charset="0"/>
            </a:endParaRPr>
          </a:p>
        </p:txBody>
      </p:sp>
      <p:sp>
        <p:nvSpPr>
          <p:cNvPr id="3" name="Espace réservé du contenu 2"/>
          <p:cNvSpPr>
            <a:spLocks noGrp="1"/>
          </p:cNvSpPr>
          <p:nvPr>
            <p:ph idx="1"/>
          </p:nvPr>
        </p:nvSpPr>
        <p:spPr>
          <a:xfrm>
            <a:off x="0" y="1214422"/>
            <a:ext cx="8686800" cy="5643578"/>
          </a:xfrm>
        </p:spPr>
        <p:txBody>
          <a:bodyPr>
            <a:noAutofit/>
          </a:bodyPr>
          <a:lstStyle/>
          <a:p>
            <a:pPr algn="just"/>
            <a:r>
              <a:rPr lang="fr-FR" sz="2800" b="1" dirty="0" smtClean="0">
                <a:latin typeface="Palatino Linotype" pitchFamily="18" charset="0"/>
              </a:rPr>
              <a:t>L‘</a:t>
            </a:r>
            <a:r>
              <a:rPr lang="fr-FR" sz="2800" b="1" i="1" dirty="0" smtClean="0">
                <a:latin typeface="Palatino Linotype" pitchFamily="18" charset="0"/>
              </a:rPr>
              <a:t>Accord d'Agadir </a:t>
            </a:r>
            <a:r>
              <a:rPr lang="fr-FR" sz="2800" b="1" dirty="0" smtClean="0">
                <a:latin typeface="Palatino Linotype" pitchFamily="18" charset="0"/>
              </a:rPr>
              <a:t>a été signé le 25 février 2004, il crée une ZLE qui regroupe le Maroc, la Tunisie l'Égypte et la Jordanie.  </a:t>
            </a:r>
          </a:p>
          <a:p>
            <a:pPr algn="just"/>
            <a:r>
              <a:rPr lang="fr-FR" sz="2800" b="1" dirty="0" smtClean="0">
                <a:latin typeface="Palatino Linotype" pitchFamily="18" charset="0"/>
              </a:rPr>
              <a:t>Le Liban a entamé des consultations en vue de son adhésion à l‘accord</a:t>
            </a:r>
            <a:r>
              <a:rPr lang="fr-FR" sz="2800" b="1" i="1" dirty="0" smtClean="0">
                <a:latin typeface="Palatino Linotype" pitchFamily="18" charset="0"/>
              </a:rPr>
              <a:t>, </a:t>
            </a:r>
            <a:r>
              <a:rPr lang="fr-FR" sz="2800" b="1" dirty="0" smtClean="0">
                <a:latin typeface="Palatino Linotype" pitchFamily="18" charset="0"/>
              </a:rPr>
              <a:t>auquel sont en principe, éligibles tous les pays arabes riverains de la Méditerranée et liés à l'UE par un accord d'association.  </a:t>
            </a:r>
          </a:p>
          <a:p>
            <a:pPr algn="just"/>
            <a:r>
              <a:rPr lang="fr-FR" sz="2800" b="1" dirty="0" smtClean="0">
                <a:latin typeface="Palatino Linotype" pitchFamily="18" charset="0"/>
              </a:rPr>
              <a:t>Les pays de l‘</a:t>
            </a:r>
            <a:r>
              <a:rPr lang="fr-FR" sz="2800" b="1" i="1" dirty="0" smtClean="0">
                <a:latin typeface="Palatino Linotype" pitchFamily="18" charset="0"/>
              </a:rPr>
              <a:t>Accord d'Agadir </a:t>
            </a:r>
            <a:r>
              <a:rPr lang="fr-FR" sz="2800" b="1" dirty="0" smtClean="0">
                <a:latin typeface="Palatino Linotype" pitchFamily="18" charset="0"/>
              </a:rPr>
              <a:t>se sont dotés d'une structure permanente, ATU (</a:t>
            </a:r>
            <a:r>
              <a:rPr lang="fr-FR" sz="2800" b="1" i="1" dirty="0" smtClean="0">
                <a:latin typeface="Palatino Linotype" pitchFamily="18" charset="0"/>
              </a:rPr>
              <a:t>Agadir </a:t>
            </a:r>
            <a:r>
              <a:rPr lang="fr-FR" sz="2800" b="1" i="1" dirty="0" err="1" smtClean="0">
                <a:latin typeface="Palatino Linotype" pitchFamily="18" charset="0"/>
              </a:rPr>
              <a:t>Technical</a:t>
            </a:r>
            <a:r>
              <a:rPr lang="fr-FR" sz="2800" b="1" i="1" dirty="0" smtClean="0">
                <a:latin typeface="Palatino Linotype" pitchFamily="18" charset="0"/>
              </a:rPr>
              <a:t> Unit) </a:t>
            </a:r>
            <a:r>
              <a:rPr lang="fr-FR" sz="2800" b="1" dirty="0" smtClean="0">
                <a:latin typeface="Palatino Linotype" pitchFamily="18" charset="0"/>
              </a:rPr>
              <a:t>dont</a:t>
            </a:r>
            <a:r>
              <a:rPr lang="fr-FR" sz="2800" b="1" i="1" dirty="0" smtClean="0">
                <a:latin typeface="Palatino Linotype" pitchFamily="18" charset="0"/>
              </a:rPr>
              <a:t> </a:t>
            </a:r>
            <a:r>
              <a:rPr lang="fr-FR" sz="2800" b="1" dirty="0" smtClean="0">
                <a:latin typeface="Palatino Linotype" pitchFamily="18" charset="0"/>
              </a:rPr>
              <a:t>le siège est à Amman</a:t>
            </a:r>
            <a:r>
              <a:rPr lang="fr-FR" sz="2800" dirty="0" smtClean="0">
                <a:latin typeface="Palatino Linotype" pitchFamily="18" charset="0"/>
              </a:rPr>
              <a:t>.  </a:t>
            </a:r>
            <a:endParaRPr lang="fr-FR" sz="2800" dirty="0">
              <a:latin typeface="Palatino Linotype"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99330" name="Picture 2" descr="RÃ©sultat de recherche d'images pour &quot;accord d'agadir&quot;"/>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94210" name="Picture 2" descr="Image associÃ©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89090" name="Picture 2" descr="RÃ©sultat de recherche d'images pour &quot;accord de libre-Ã©change d'Agadir&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92162" name="Picture 2" descr="RÃ©sultat de recherche d'images pour &quot;accord de libre-Ã©change Etats Unis-Maroc&quot;"/>
          <p:cNvPicPr>
            <a:picLocks noChangeAspect="1" noChangeArrowheads="1"/>
          </p:cNvPicPr>
          <p:nvPr/>
        </p:nvPicPr>
        <p:blipFill>
          <a:blip r:embed="rId2"/>
          <a:srcRect/>
          <a:stretch>
            <a:fillRect/>
          </a:stretch>
        </p:blipFill>
        <p:spPr bwMode="auto">
          <a:xfrm>
            <a:off x="0" y="-5286436"/>
            <a:ext cx="9144000" cy="4586319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14290"/>
            <a:ext cx="8401080" cy="1214446"/>
          </a:xfrm>
        </p:spPr>
        <p:txBody>
          <a:bodyPr>
            <a:normAutofit/>
          </a:bodyPr>
          <a:lstStyle/>
          <a:p>
            <a:pPr algn="ctr"/>
            <a:r>
              <a:rPr lang="fr-FR" sz="3600" b="1" dirty="0" smtClean="0">
                <a:latin typeface="Palatino Linotype" pitchFamily="18" charset="0"/>
              </a:rPr>
              <a:t>Les objectifs de l’</a:t>
            </a:r>
            <a:r>
              <a:rPr lang="fr-FR" sz="3600" b="1" i="1" dirty="0" smtClean="0">
                <a:latin typeface="Palatino Linotype" pitchFamily="18" charset="0"/>
              </a:rPr>
              <a:t>ALENA</a:t>
            </a:r>
            <a:r>
              <a:rPr lang="fr-FR" sz="3600" b="1" dirty="0" smtClean="0">
                <a:latin typeface="Palatino Linotype" pitchFamily="18" charset="0"/>
              </a:rPr>
              <a:t> </a:t>
            </a:r>
            <a:endParaRPr lang="fr-FR" sz="3600" b="1" dirty="0">
              <a:latin typeface="Palatino Linotype" pitchFamily="18" charset="0"/>
            </a:endParaRPr>
          </a:p>
        </p:txBody>
      </p:sp>
      <p:sp>
        <p:nvSpPr>
          <p:cNvPr id="3" name="Espace réservé du contenu 2"/>
          <p:cNvSpPr>
            <a:spLocks noGrp="1"/>
          </p:cNvSpPr>
          <p:nvPr>
            <p:ph idx="1"/>
          </p:nvPr>
        </p:nvSpPr>
        <p:spPr/>
        <p:txBody>
          <a:bodyPr>
            <a:normAutofit lnSpcReduction="10000"/>
          </a:bodyPr>
          <a:lstStyle/>
          <a:p>
            <a:pPr algn="just"/>
            <a:r>
              <a:rPr lang="fr-FR" sz="3000" b="1" dirty="0" smtClean="0">
                <a:latin typeface="Palatino Linotype" pitchFamily="18" charset="0"/>
              </a:rPr>
              <a:t>L’</a:t>
            </a:r>
            <a:r>
              <a:rPr lang="fr-FR" sz="3000" b="1" i="1" dirty="0" smtClean="0">
                <a:latin typeface="Palatino Linotype" pitchFamily="18" charset="0"/>
              </a:rPr>
              <a:t>ALENA</a:t>
            </a:r>
            <a:r>
              <a:rPr lang="fr-FR" sz="3000" b="1" dirty="0" smtClean="0">
                <a:latin typeface="Palatino Linotype" pitchFamily="18" charset="0"/>
              </a:rPr>
              <a:t> vise principalement à éliminer toutes les entraves douanières aux échanges de biens et services, ainsi qu’à promouvoir les flux d’investissements entre les trois pays membres. </a:t>
            </a:r>
          </a:p>
          <a:p>
            <a:pPr algn="just"/>
            <a:endParaRPr lang="fr-FR" sz="3000" b="1" dirty="0" smtClean="0">
              <a:latin typeface="Palatino Linotype" pitchFamily="18" charset="0"/>
            </a:endParaRPr>
          </a:p>
          <a:p>
            <a:pPr algn="just"/>
            <a:r>
              <a:rPr lang="fr-FR" sz="3000" b="1" dirty="0" smtClean="0">
                <a:latin typeface="Palatino Linotype" pitchFamily="18" charset="0"/>
              </a:rPr>
              <a:t>Et ce, en assurant les conditions d’une concurrence équitable dans la zone de libre-échange ainsi qu’une protection adéquate des droits de la propriété intellectuelle . </a:t>
            </a:r>
          </a:p>
          <a:p>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a:xfrm>
            <a:off x="0" y="0"/>
            <a:ext cx="8686800" cy="8001032"/>
          </a:xfrm>
        </p:spPr>
        <p:txBody>
          <a:bodyPr>
            <a:normAutofit/>
          </a:bodyPr>
          <a:lstStyle/>
          <a:p>
            <a:pPr algn="just">
              <a:buNone/>
            </a:pPr>
            <a:r>
              <a:rPr lang="fr-FR" sz="4000" dirty="0" smtClean="0">
                <a:latin typeface="Palatino Linotype" pitchFamily="18" charset="0"/>
              </a:rPr>
              <a:t>        </a:t>
            </a:r>
            <a:r>
              <a:rPr lang="fr-FR" sz="3000" dirty="0" smtClean="0">
                <a:latin typeface="Palatino Linotype" pitchFamily="18" charset="0"/>
              </a:rPr>
              <a:t>L'</a:t>
            </a:r>
            <a:r>
              <a:rPr lang="fr-FR" sz="3000" b="1" dirty="0" smtClean="0">
                <a:latin typeface="Palatino Linotype" pitchFamily="18" charset="0"/>
              </a:rPr>
              <a:t>accord de libre-échange entre les Etats-Unis et le Maroc </a:t>
            </a:r>
            <a:r>
              <a:rPr lang="fr-FR" sz="3000" dirty="0" smtClean="0">
                <a:latin typeface="Palatino Linotype" pitchFamily="18" charset="0"/>
              </a:rPr>
              <a:t>est entré en vigueur le 1</a:t>
            </a:r>
            <a:r>
              <a:rPr lang="fr-FR" sz="3000" baseline="30000" dirty="0" smtClean="0">
                <a:latin typeface="Palatino Linotype" pitchFamily="18" charset="0"/>
              </a:rPr>
              <a:t>er</a:t>
            </a:r>
            <a:r>
              <a:rPr lang="fr-FR" sz="3000" dirty="0" smtClean="0">
                <a:latin typeface="Palatino Linotype" pitchFamily="18" charset="0"/>
              </a:rPr>
              <a:t> janvier 2006.  </a:t>
            </a:r>
          </a:p>
          <a:p>
            <a:pPr algn="just">
              <a:buNone/>
            </a:pPr>
            <a:r>
              <a:rPr lang="fr-FR" sz="3000" b="1" dirty="0" smtClean="0">
                <a:latin typeface="Palatino Linotype" pitchFamily="18" charset="0"/>
              </a:rPr>
              <a:t>        Les droits de douane sur plus de 95 % des produits ont été immédiatement éliminés</a:t>
            </a:r>
            <a:r>
              <a:rPr lang="fr-FR" sz="3000" dirty="0" smtClean="0">
                <a:latin typeface="Palatino Linotype" pitchFamily="18" charset="0"/>
              </a:rPr>
              <a:t>. Les droits sur la plupart des autres produits ont été éliminés sur une période de 9 ans à compter de la date d’entrée en vigueur de l’Accord.  </a:t>
            </a:r>
          </a:p>
          <a:p>
            <a:pPr algn="just">
              <a:buNone/>
            </a:pPr>
            <a:r>
              <a:rPr lang="fr-FR" sz="3000" dirty="0" smtClean="0">
                <a:latin typeface="Palatino Linotype" pitchFamily="18" charset="0"/>
              </a:rPr>
              <a:t>         En outre, l’accord offre l’accès aux services, une protection de la propriété intellectuelle, des instruments juridiques de garantie et de sécurité pour les investisseurs américains, des mesures de transparence ainsi que dans la passation des marchés publics</a:t>
            </a:r>
            <a:r>
              <a:rPr lang="fr-FR" sz="4000" dirty="0" smtClean="0">
                <a:latin typeface="Palatino Linotype" pitchFamily="18" charset="0"/>
              </a:rPr>
              <a:t>. </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89090" name="Picture 2" descr="Image associÃ©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91138" name="Picture 2" descr="RÃ©sultat de recherche d'images pour &quot;accord de libre-Ã©change Etats Unis-Maroc&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91138" name="Picture 2" descr="Image associÃ©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90114" name="Picture 2" descr="RÃ©sultat de recherche d'images pour &quot;Accord de libre-Ã©change Maroc-Etats Unis&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90114" name="Picture 2" descr="RÃ©sultat de recherche d'images pour &quot;accord de libre-Ã©change Etats Unis-Maroc&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92162" name="Picture 2" descr="RÃ©sultat de recherche d'images pour &quot;Accord de libre-Ã©change Maroc-Etats Unis&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84994" name="Picture 2" descr="RÃ©sultat de recherche d'images pour &quot;accord de libre-Ã©change maroc-Turquie&quot;"/>
          <p:cNvPicPr>
            <a:picLocks noChangeAspect="1" noChangeArrowheads="1"/>
          </p:cNvPicPr>
          <p:nvPr/>
        </p:nvPicPr>
        <p:blipFill>
          <a:blip r:embed="rId2"/>
          <a:srcRect/>
          <a:stretch>
            <a:fillRect/>
          </a:stretch>
        </p:blipFill>
        <p:spPr bwMode="auto">
          <a:xfrm>
            <a:off x="0" y="0"/>
            <a:ext cx="9144000" cy="10787114"/>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87042" name="Picture 2" descr="RÃ©sultat de recherche d'images pour &quot;accord de libre-Ã©change maroc-Turquie&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
        <p:nvSpPr>
          <p:cNvPr id="86018" name="AutoShape 2" descr="RÃ©sultat de recherche d'images pour &quot;accord de libre-Ã©change maroc-Turqui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RÃ©sultat de recherche d'images pour &quot;accord de libre-Ã©change maroc-Turqui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6022" name="Picture 6" descr="Image associÃ©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291264" cy="648072"/>
          </a:xfrm>
        </p:spPr>
        <p:txBody>
          <a:bodyPr>
            <a:normAutofit/>
          </a:bodyPr>
          <a:lstStyle/>
          <a:p>
            <a:pPr algn="ctr"/>
            <a:r>
              <a:rPr lang="fr-FR" sz="3600" b="1" dirty="0" smtClean="0">
                <a:latin typeface="Palatino Linotype" pitchFamily="18" charset="0"/>
              </a:rPr>
              <a:t>L’impact de l’</a:t>
            </a:r>
            <a:r>
              <a:rPr lang="fr-FR" sz="3600" b="1" i="1" dirty="0" smtClean="0">
                <a:latin typeface="Palatino Linotype" pitchFamily="18" charset="0"/>
              </a:rPr>
              <a:t>ALENA</a:t>
            </a:r>
            <a:endParaRPr lang="fr-FR" sz="3600" b="1" i="1" dirty="0">
              <a:latin typeface="Palatino Linotype" pitchFamily="18" charset="0"/>
            </a:endParaRPr>
          </a:p>
        </p:txBody>
      </p:sp>
      <p:sp>
        <p:nvSpPr>
          <p:cNvPr id="3" name="Espace réservé du contenu 2"/>
          <p:cNvSpPr>
            <a:spLocks noGrp="1"/>
          </p:cNvSpPr>
          <p:nvPr>
            <p:ph idx="1"/>
          </p:nvPr>
        </p:nvSpPr>
        <p:spPr>
          <a:xfrm>
            <a:off x="0" y="857232"/>
            <a:ext cx="8858280" cy="6000768"/>
          </a:xfrm>
        </p:spPr>
        <p:txBody>
          <a:bodyPr>
            <a:normAutofit fontScale="25000" lnSpcReduction="20000"/>
          </a:bodyPr>
          <a:lstStyle/>
          <a:p>
            <a:pPr algn="just">
              <a:buNone/>
            </a:pPr>
            <a:endParaRPr lang="fr-FR" sz="9600" b="1" dirty="0" smtClean="0">
              <a:latin typeface="Palatino Linotype" pitchFamily="18" charset="0"/>
            </a:endParaRPr>
          </a:p>
          <a:p>
            <a:pPr algn="just"/>
            <a:r>
              <a:rPr lang="fr-FR" sz="11200" b="1" dirty="0" smtClean="0">
                <a:latin typeface="Palatino Linotype" pitchFamily="18" charset="0"/>
              </a:rPr>
              <a:t>L’</a:t>
            </a:r>
            <a:r>
              <a:rPr lang="fr-FR" sz="11200" b="1" i="1" dirty="0" smtClean="0">
                <a:latin typeface="Palatino Linotype" pitchFamily="18" charset="0"/>
              </a:rPr>
              <a:t>ALENA</a:t>
            </a:r>
            <a:r>
              <a:rPr lang="fr-FR" sz="11200" b="1" dirty="0" smtClean="0">
                <a:latin typeface="Palatino Linotype" pitchFamily="18" charset="0"/>
              </a:rPr>
              <a:t> a libéré le potentiel économique de la région en matière de commerce et d'investissement, stimulé la croissance économique et la création d'emplois, permis une plus grande concurrence entre les marchés et accru l'éventail de choix et le pouvoir d'achat des consommateurs, des ménages et des entreprises. </a:t>
            </a:r>
          </a:p>
          <a:p>
            <a:pPr algn="just"/>
            <a:endParaRPr lang="fr-FR" sz="11200" b="1" dirty="0" smtClean="0">
              <a:latin typeface="Palatino Linotype" pitchFamily="18" charset="0"/>
            </a:endParaRPr>
          </a:p>
          <a:p>
            <a:pPr algn="just"/>
            <a:r>
              <a:rPr lang="fr-FR" sz="11200" b="1" dirty="0" smtClean="0">
                <a:latin typeface="Palatino Linotype" pitchFamily="18" charset="0"/>
              </a:rPr>
              <a:t>L'</a:t>
            </a:r>
            <a:r>
              <a:rPr lang="fr-FR" sz="11200" b="1" i="1" dirty="0" smtClean="0">
                <a:latin typeface="Palatino Linotype" pitchFamily="18" charset="0"/>
              </a:rPr>
              <a:t>ALENA</a:t>
            </a:r>
            <a:r>
              <a:rPr lang="fr-FR" sz="11200" b="1" dirty="0" smtClean="0">
                <a:latin typeface="Palatino Linotype" pitchFamily="18" charset="0"/>
              </a:rPr>
              <a:t> a, par ailleurs, facilité l'accès des entreprises de la région aux matières, aux technologies, aux capitaux d'investissement et aux talents de toute l'Amérique du Nord, ce qui a contribué à les rendre plus compétitives dans le marché nord-américain et dans le reste du monde.  </a:t>
            </a:r>
            <a:endParaRPr lang="fr-FR" sz="11200" dirty="0" smtClean="0">
              <a:latin typeface="Palatino Linotype" pitchFamily="18" charset="0"/>
            </a:endParaRPr>
          </a:p>
          <a:p>
            <a:pPr algn="just"/>
            <a:endParaRPr lang="fr-FR" sz="96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26" name="Picture 2" descr="RÃ©sultat de recherche d'images pour &quot;accord de libre-Ã©change maroc-Turquie&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5474" name="Picture 2" descr="RÃ©sultat de recherche d'images pour &quot;le maroc et la cedeao&quot;"/>
          <p:cNvPicPr>
            <a:picLocks noChangeAspect="1" noChangeArrowheads="1"/>
          </p:cNvPicPr>
          <p:nvPr/>
        </p:nvPicPr>
        <p:blipFill>
          <a:blip r:embed="rId2"/>
          <a:srcRect/>
          <a:stretch>
            <a:fillRect/>
          </a:stretch>
        </p:blipFill>
        <p:spPr bwMode="auto">
          <a:xfrm>
            <a:off x="-714412" y="-1428784"/>
            <a:ext cx="9858412" cy="13287468"/>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
        <p:nvSpPr>
          <p:cNvPr id="103426" name="AutoShape 2" descr="RÃ©sultat de recherche d'images pour &quot;la cedeao et le maroc&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28" name="Picture 4" descr="RÃ©sultat de recherche d'images pour &quot;la cedeao et le maroc&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a:xfrm>
            <a:off x="0" y="0"/>
            <a:ext cx="8686800" cy="8501098"/>
          </a:xfrm>
        </p:spPr>
        <p:txBody>
          <a:bodyPr>
            <a:normAutofit fontScale="77500" lnSpcReduction="20000"/>
          </a:bodyPr>
          <a:lstStyle/>
          <a:p>
            <a:pPr algn="just">
              <a:buNone/>
            </a:pPr>
            <a:endParaRPr lang="fr-FR" dirty="0" smtClean="0"/>
          </a:p>
          <a:p>
            <a:pPr algn="just">
              <a:buNone/>
            </a:pPr>
            <a:r>
              <a:rPr lang="fr-FR" sz="3400" dirty="0" smtClean="0">
                <a:latin typeface="Palatino Linotype" pitchFamily="18" charset="0"/>
              </a:rPr>
              <a:t>         La </a:t>
            </a:r>
            <a:r>
              <a:rPr lang="fr-FR" sz="3400" b="1" i="1" dirty="0" smtClean="0">
                <a:latin typeface="Palatino Linotype" pitchFamily="18" charset="0"/>
              </a:rPr>
              <a:t>Communauté économique des États de l'Afrique de l'Ouest</a:t>
            </a:r>
            <a:r>
              <a:rPr lang="fr-FR" sz="3400" i="1" dirty="0" smtClean="0">
                <a:latin typeface="Palatino Linotype" pitchFamily="18" charset="0"/>
              </a:rPr>
              <a:t> </a:t>
            </a:r>
            <a:r>
              <a:rPr lang="fr-FR" sz="3400" dirty="0" smtClean="0">
                <a:latin typeface="Palatino Linotype" pitchFamily="18" charset="0"/>
              </a:rPr>
              <a:t>(</a:t>
            </a:r>
            <a:r>
              <a:rPr lang="fr-FR" sz="3400" b="1" dirty="0" smtClean="0">
                <a:latin typeface="Palatino Linotype" pitchFamily="18" charset="0"/>
              </a:rPr>
              <a:t>CEDEAO</a:t>
            </a:r>
            <a:r>
              <a:rPr lang="fr-FR" sz="3400" dirty="0" smtClean="0">
                <a:latin typeface="Palatino Linotype" pitchFamily="18" charset="0"/>
              </a:rPr>
              <a:t>) est une </a:t>
            </a:r>
            <a:r>
              <a:rPr lang="fr-FR" sz="3400" dirty="0" smtClean="0">
                <a:latin typeface="Palatino Linotype" pitchFamily="18" charset="0"/>
                <a:hlinkClick r:id="rId2" tooltip="Organisation intergouvernementale"/>
              </a:rPr>
              <a:t>organisation intergouvernementale</a:t>
            </a:r>
            <a:r>
              <a:rPr lang="fr-FR" sz="3400" dirty="0" smtClean="0">
                <a:latin typeface="Palatino Linotype" pitchFamily="18" charset="0"/>
              </a:rPr>
              <a:t> </a:t>
            </a:r>
            <a:r>
              <a:rPr lang="fr-FR" sz="3400" dirty="0" smtClean="0">
                <a:latin typeface="Palatino Linotype" pitchFamily="18" charset="0"/>
                <a:hlinkClick r:id="rId3" tooltip="Afrique de l'Ouest"/>
              </a:rPr>
              <a:t>ouest-africaine</a:t>
            </a:r>
            <a:r>
              <a:rPr lang="fr-FR" sz="3400" dirty="0" smtClean="0">
                <a:latin typeface="Palatino Linotype" pitchFamily="18" charset="0"/>
              </a:rPr>
              <a:t> créée en   </a:t>
            </a:r>
            <a:r>
              <a:rPr lang="fr-FR" sz="3400" dirty="0" smtClean="0">
                <a:latin typeface="Palatino Linotype" pitchFamily="18" charset="0"/>
                <a:hlinkClick r:id="rId4" tooltip="1975"/>
              </a:rPr>
              <a:t>1975</a:t>
            </a:r>
            <a:r>
              <a:rPr lang="fr-FR" sz="3400" dirty="0" smtClean="0">
                <a:latin typeface="Palatino Linotype" pitchFamily="18" charset="0"/>
              </a:rPr>
              <a:t>. C'est la principale structure destinée à coordonner les actions des pays de l’</a:t>
            </a:r>
            <a:r>
              <a:rPr lang="fr-FR" sz="3400" dirty="0" smtClean="0">
                <a:latin typeface="Palatino Linotype" pitchFamily="18" charset="0"/>
                <a:hlinkClick r:id="rId3" tooltip="Afrique de l'Ouest"/>
              </a:rPr>
              <a:t>Afrique de l'Ouest</a:t>
            </a:r>
            <a:r>
              <a:rPr lang="fr-FR" sz="3400" dirty="0" smtClean="0">
                <a:latin typeface="Palatino Linotype" pitchFamily="18" charset="0"/>
              </a:rPr>
              <a:t>. Son but est de promouvoir la coopération et l'intégration avec pour objectif de créer une union économique et monétaire </a:t>
            </a:r>
            <a:r>
              <a:rPr lang="fr-FR" sz="3400" b="1" dirty="0" smtClean="0">
                <a:latin typeface="Palatino Linotype" pitchFamily="18" charset="0"/>
              </a:rPr>
              <a:t>ouest-africaine. </a:t>
            </a:r>
            <a:r>
              <a:rPr lang="fr-FR" sz="3400" dirty="0" smtClean="0">
                <a:latin typeface="Palatino Linotype" pitchFamily="18" charset="0"/>
              </a:rPr>
              <a:t>La CEDEAO compte aujourd'hui 15 États membres. </a:t>
            </a:r>
          </a:p>
          <a:p>
            <a:pPr algn="just">
              <a:buNone/>
            </a:pPr>
            <a:r>
              <a:rPr lang="fr-FR" sz="3400" dirty="0" smtClean="0">
                <a:latin typeface="Palatino Linotype" pitchFamily="18" charset="0"/>
              </a:rPr>
              <a:t>          .L’ adhésion du Maroc à la CEDEAO est </a:t>
            </a:r>
            <a:r>
              <a:rPr lang="fr-FR" sz="3400" b="1" i="1" dirty="0" smtClean="0">
                <a:latin typeface="Palatino Linotype" pitchFamily="18" charset="0"/>
              </a:rPr>
              <a:t>un choix stratégique</a:t>
            </a:r>
            <a:r>
              <a:rPr lang="fr-FR" sz="3400" dirty="0" smtClean="0">
                <a:latin typeface="Palatino Linotype" pitchFamily="18" charset="0"/>
              </a:rPr>
              <a:t>. Le Maroc semble avoir bien préparé le terrain et le report de l'adhésion n'est qu'une partie remise.  Une telle adhésion serait une aubaine pour les entreprises marocaines qui auront accès à </a:t>
            </a:r>
            <a:r>
              <a:rPr lang="fr-FR" sz="3400" b="1" dirty="0" smtClean="0">
                <a:latin typeface="Palatino Linotype" pitchFamily="18" charset="0"/>
              </a:rPr>
              <a:t>un marché de plus de 300 millions de consommateurs</a:t>
            </a:r>
            <a:r>
              <a:rPr lang="fr-FR" sz="3400" dirty="0" smtClean="0">
                <a:latin typeface="Palatino Linotype" pitchFamily="18" charset="0"/>
              </a:rPr>
              <a:t>. Le statut de membre </a:t>
            </a:r>
            <a:r>
              <a:rPr lang="fr-FR" sz="3400" smtClean="0">
                <a:latin typeface="Palatino Linotype" pitchFamily="18" charset="0"/>
              </a:rPr>
              <a:t>permettrait au </a:t>
            </a:r>
            <a:r>
              <a:rPr lang="fr-FR" sz="3400" dirty="0" smtClean="0">
                <a:latin typeface="Palatino Linotype" pitchFamily="18" charset="0"/>
              </a:rPr>
              <a:t>Maroc de se passer d'un accord de libre-échange avec la CEDEAO et de faciliter, la concrétisation du projet de gazoduc  qui doit rallier le Nigeria au Maroc en longeant une bonne partie des pays membres de ce groupement régional. </a:t>
            </a:r>
            <a:endParaRPr lang="en-US" sz="3400" dirty="0">
              <a:latin typeface="Palatino Linotype"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dirty="0"/>
          </a:p>
        </p:txBody>
      </p:sp>
      <p:sp>
        <p:nvSpPr>
          <p:cNvPr id="100354" name="AutoShape 2" descr="RÃ©sultat de recherche d'images pour &quot;la cedeao et le maroc&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0356" name="Picture 4" descr="RÃ©sultat de recherche d'images pour &quot;la cedeao et le maroc&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4450" name="Picture 2" descr="RÃ©sultat de recherche d'images pour &quot;la cedeao et le maroc&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1839</Words>
  <Application>Microsoft Office PowerPoint</Application>
  <PresentationFormat>Affichage à l'écran (4:3)</PresentationFormat>
  <Paragraphs>155</Paragraphs>
  <Slides>95</Slides>
  <Notes>0</Notes>
  <HiddenSlides>0</HiddenSlides>
  <MMClips>0</MMClips>
  <ScaleCrop>false</ScaleCrop>
  <HeadingPairs>
    <vt:vector size="4" baseType="variant">
      <vt:variant>
        <vt:lpstr>Thème</vt:lpstr>
      </vt:variant>
      <vt:variant>
        <vt:i4>1</vt:i4>
      </vt:variant>
      <vt:variant>
        <vt:lpstr>Titres des diapositives</vt:lpstr>
      </vt:variant>
      <vt:variant>
        <vt:i4>95</vt:i4>
      </vt:variant>
    </vt:vector>
  </HeadingPairs>
  <TitlesOfParts>
    <vt:vector size="96" baseType="lpstr">
      <vt:lpstr>Thème Office</vt:lpstr>
      <vt:lpstr>  Chapitre V :   Les Amériques,  de L’ALENA à l’AEUMC, le voisinage latino-américain</vt:lpstr>
      <vt:lpstr>Diapositive 2</vt:lpstr>
      <vt:lpstr>L’ALENA ou NAFTA </vt:lpstr>
      <vt:lpstr>Diapositive 4</vt:lpstr>
      <vt:lpstr>Diapositive 5</vt:lpstr>
      <vt:lpstr>Diapositive 6</vt:lpstr>
      <vt:lpstr>Diapositive 7</vt:lpstr>
      <vt:lpstr>Les objectifs de l’ALENA </vt:lpstr>
      <vt:lpstr>L’impact de l’ALENA</vt:lpstr>
      <vt:lpstr>Diapositive 10</vt:lpstr>
      <vt:lpstr>L’ALENA laisse place à l’AEUMC</vt:lpstr>
      <vt:lpstr>Diapositive 12</vt:lpstr>
      <vt:lpstr>AEUMC et Union Européenne </vt:lpstr>
      <vt:lpstr>Diapositive 14</vt:lpstr>
      <vt:lpstr>Diapositive 15</vt:lpstr>
      <vt:lpstr>Diapositive 16</vt:lpstr>
      <vt:lpstr>Diapositive 17</vt:lpstr>
      <vt:lpstr>Diapositive 18</vt:lpstr>
      <vt:lpstr>Diapositive 19</vt:lpstr>
      <vt:lpstr>Diapositive 20</vt:lpstr>
      <vt:lpstr>Le MERCOSUR </vt:lpstr>
      <vt:lpstr>Diapositive 22</vt:lpstr>
      <vt:lpstr>Diapositive 23</vt:lpstr>
      <vt:lpstr>Diapositive 24</vt:lpstr>
      <vt:lpstr>Diapositive 25</vt:lpstr>
      <vt:lpstr>Diapositive 26</vt:lpstr>
      <vt:lpstr>Les autres ensembles régionaux d’Amérique latine </vt:lpstr>
      <vt:lpstr>   Chapitre VI :   L’Asie en émergence</vt:lpstr>
      <vt:lpstr>L’Association des Nations de l’Asie du Sud-Est , ASEAN </vt:lpstr>
      <vt:lpstr>Diapositive 30</vt:lpstr>
      <vt:lpstr>Diapositive 31</vt:lpstr>
      <vt:lpstr>Diapositive 32</vt:lpstr>
      <vt:lpstr>Diapositive 33</vt:lpstr>
      <vt:lpstr>L’ASEAN  plus trois, APT</vt:lpstr>
      <vt:lpstr>Diapositive 35</vt:lpstr>
      <vt:lpstr>Diapositive 36</vt:lpstr>
      <vt:lpstr>  Chapitre VII :   Vers un monde global </vt:lpstr>
      <vt:lpstr>L’Asia Pacific Economic Cooperation, APEC</vt:lpstr>
      <vt:lpstr>Diapositive 39</vt:lpstr>
      <vt:lpstr>Diapositive 40</vt:lpstr>
      <vt:lpstr>Diapositive 41</vt:lpstr>
      <vt:lpstr>Diapositive 42</vt:lpstr>
      <vt:lpstr>Diapositive 43</vt:lpstr>
      <vt:lpstr>Diapositive 44</vt:lpstr>
      <vt:lpstr>Diapositive 45</vt:lpstr>
      <vt:lpstr>  L’Accord de Partenariat Transpacifique PTP,     ou Transpacific Partnership TPP  </vt:lpstr>
      <vt:lpstr>Diapositive 47</vt:lpstr>
      <vt:lpstr>Diapositive 48</vt:lpstr>
      <vt:lpstr>Diapositive 49</vt:lpstr>
      <vt:lpstr>Diapositive 50</vt:lpstr>
      <vt:lpstr>Diapositive 51</vt:lpstr>
      <vt:lpstr>Diapositive 52</vt:lpstr>
      <vt:lpstr>Diapositive 53</vt:lpstr>
      <vt:lpstr>Diapositive 54</vt:lpstr>
      <vt:lpstr>Diapositive 55</vt:lpstr>
      <vt:lpstr>Vers une zone de libre-échange  transatlantique, TAFTA ? </vt:lpstr>
      <vt:lpstr>Diapositive 57</vt:lpstr>
      <vt:lpstr>Diapositive 58</vt:lpstr>
      <vt:lpstr>Diapositive 59</vt:lpstr>
      <vt:lpstr>Diapositive 60</vt:lpstr>
      <vt:lpstr>Diapositive 61</vt:lpstr>
      <vt:lpstr>Diapositive 62</vt:lpstr>
      <vt:lpstr>Les BRICS </vt:lpstr>
      <vt:lpstr>Diapositive 64</vt:lpstr>
      <vt:lpstr>Diapositive 65</vt:lpstr>
      <vt:lpstr>    Le Maroc dans  le libre-échange global </vt:lpstr>
      <vt:lpstr>Diapositive 67</vt:lpstr>
      <vt:lpstr>Diapositive 68</vt:lpstr>
      <vt:lpstr>Diapositive 69</vt:lpstr>
      <vt:lpstr>Diapositive 70</vt:lpstr>
      <vt:lpstr>Diapositive 71</vt:lpstr>
      <vt:lpstr>Diapositive 72</vt:lpstr>
      <vt:lpstr>L’Union du Maghreb Arabe, UMA un espoir avorté </vt:lpstr>
      <vt:lpstr>Diapositive 74</vt:lpstr>
      <vt:lpstr>L’accord d’Agadir </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asuse</cp:lastModifiedBy>
  <cp:revision>75</cp:revision>
  <dcterms:created xsi:type="dcterms:W3CDTF">2016-02-23T08:30:08Z</dcterms:created>
  <dcterms:modified xsi:type="dcterms:W3CDTF">2019-04-24T23:36:09Z</dcterms:modified>
</cp:coreProperties>
</file>